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0" r:id="rId2"/>
    <p:sldId id="284" r:id="rId3"/>
    <p:sldId id="286" r:id="rId4"/>
    <p:sldId id="259" r:id="rId5"/>
    <p:sldId id="283" r:id="rId6"/>
    <p:sldId id="273" r:id="rId7"/>
    <p:sldId id="272" r:id="rId8"/>
    <p:sldId id="28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270"/>
            <p14:sldId id="284"/>
            <p14:sldId id="286"/>
            <p14:sldId id="259"/>
            <p14:sldId id="283"/>
            <p14:sldId id="273"/>
            <p14:sldId id="272"/>
            <p14:sldId id="28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Fredrickson" initials="K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F7F7F"/>
    <a:srgbClr val="FF9012"/>
    <a:srgbClr val="484848"/>
    <a:srgbClr val="D7D7D7"/>
    <a:srgbClr val="E1E1E1"/>
    <a:srgbClr val="808080"/>
    <a:srgbClr val="3C3C3C"/>
    <a:srgbClr val="0092D2"/>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2" autoAdjust="0"/>
    <p:restoredTop sz="76890" autoAdjust="0"/>
  </p:normalViewPr>
  <p:slideViewPr>
    <p:cSldViewPr snapToGrid="0" snapToObjects="1">
      <p:cViewPr>
        <p:scale>
          <a:sx n="125" d="100"/>
          <a:sy n="125" d="100"/>
        </p:scale>
        <p:origin x="-84" y="1860"/>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043DE-3B4D-4049-A275-966A4CB46713}" type="datetimeFigureOut">
              <a:rPr lang="en-US" smtClean="0"/>
              <a:t>2/26/2016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6C5B36-7B5F-9142-88D1-B27A41B1C23F}" type="slidenum">
              <a:rPr lang="en-US" smtClean="0"/>
              <a:t>‹#›</a:t>
            </a:fld>
            <a:endParaRPr lang="en-US"/>
          </a:p>
        </p:txBody>
      </p:sp>
    </p:spTree>
    <p:extLst>
      <p:ext uri="{BB962C8B-B14F-4D97-AF65-F5344CB8AC3E}">
        <p14:creationId xmlns:p14="http://schemas.microsoft.com/office/powerpoint/2010/main" val="238746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AA2A-2E8B-DF46-9CB3-4179D84AF021}" type="datetimeFigureOut">
              <a:rPr lang="en-US" smtClean="0"/>
              <a:t>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B4B-AEB6-FF4F-A240-FC8FDE303F3B}" type="slidenum">
              <a:rPr lang="en-US" smtClean="0"/>
              <a:t>‹#›</a:t>
            </a:fld>
            <a:endParaRPr lang="en-US"/>
          </a:p>
        </p:txBody>
      </p:sp>
    </p:spTree>
    <p:extLst>
      <p:ext uri="{BB962C8B-B14F-4D97-AF65-F5344CB8AC3E}">
        <p14:creationId xmlns:p14="http://schemas.microsoft.com/office/powerpoint/2010/main" val="2829127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1</a:t>
            </a:fld>
            <a:endParaRPr lang="en-US"/>
          </a:p>
        </p:txBody>
      </p:sp>
    </p:spTree>
    <p:extLst>
      <p:ext uri="{BB962C8B-B14F-4D97-AF65-F5344CB8AC3E}">
        <p14:creationId xmlns:p14="http://schemas.microsoft.com/office/powerpoint/2010/main" val="365048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for screen shot:</a:t>
            </a:r>
          </a:p>
          <a:p>
            <a:endParaRPr lang="en-US" dirty="0" smtClean="0"/>
          </a:p>
          <a:p>
            <a:r>
              <a:rPr lang="en-US" dirty="0" smtClean="0"/>
              <a:t>A screen shot is titled:</a:t>
            </a:r>
            <a:r>
              <a:rPr lang="en-US" baseline="0" dirty="0" smtClean="0"/>
              <a:t> Official SAT Practice  NEW!  A subhead reads For the first time ever.  For you.  For free.  There are four bullet points: Get to know the redesigned SAT (March 2016); See personalized practice recommendations; Stay on top of important SAT dates and news; Practice anytime, anywhere, at no cost.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ED9B4B-AEB6-FF4F-A240-FC8FDE303F3B}" type="slidenum">
              <a:rPr lang="en-US" smtClean="0"/>
              <a:t>3</a:t>
            </a:fld>
            <a:endParaRPr lang="en-US"/>
          </a:p>
        </p:txBody>
      </p:sp>
    </p:spTree>
    <p:extLst>
      <p:ext uri="{BB962C8B-B14F-4D97-AF65-F5344CB8AC3E}">
        <p14:creationId xmlns:p14="http://schemas.microsoft.com/office/powerpoint/2010/main" val="10031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that users may sign in with Gmail</a:t>
            </a:r>
            <a:r>
              <a:rPr lang="en-US" baseline="0" dirty="0" smtClean="0"/>
              <a:t> or Facebook.  A fillable form is titled Start learning on Khan Academy.  It requires users to enter first name, last name, email and a birthdate.  When complete to click the green sign up button.</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4</a:t>
            </a:fld>
            <a:endParaRPr lang="en-US"/>
          </a:p>
        </p:txBody>
      </p:sp>
    </p:spTree>
    <p:extLst>
      <p:ext uri="{BB962C8B-B14F-4D97-AF65-F5344CB8AC3E}">
        <p14:creationId xmlns:p14="http://schemas.microsoft.com/office/powerpoint/2010/main" val="36898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a:t>
            </a:r>
            <a:r>
              <a:rPr lang="en-US" baseline="0" dirty="0" smtClean="0"/>
              <a:t>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5</a:t>
            </a:fld>
            <a:endParaRPr lang="en-US"/>
          </a:p>
        </p:txBody>
      </p:sp>
    </p:spTree>
    <p:extLst>
      <p:ext uri="{BB962C8B-B14F-4D97-AF65-F5344CB8AC3E}">
        <p14:creationId xmlns:p14="http://schemas.microsoft.com/office/powerpoint/2010/main" val="34430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to fillable boxes a user must fill in to create a College</a:t>
            </a:r>
            <a:r>
              <a:rPr lang="en-US" baseline="0" dirty="0" smtClean="0"/>
              <a:t>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6</a:t>
            </a:fld>
            <a:endParaRPr lang="en-US"/>
          </a:p>
        </p:txBody>
      </p:sp>
    </p:spTree>
    <p:extLst>
      <p:ext uri="{BB962C8B-B14F-4D97-AF65-F5344CB8AC3E}">
        <p14:creationId xmlns:p14="http://schemas.microsoft.com/office/powerpoint/2010/main" val="316332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is titled Request for Approval:</a:t>
            </a:r>
            <a:r>
              <a:rPr lang="en-US" baseline="0" dirty="0" smtClean="0"/>
              <a:t>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7</a:t>
            </a:fld>
            <a:endParaRPr lang="en-US"/>
          </a:p>
        </p:txBody>
      </p:sp>
    </p:spTree>
    <p:extLst>
      <p:ext uri="{BB962C8B-B14F-4D97-AF65-F5344CB8AC3E}">
        <p14:creationId xmlns:p14="http://schemas.microsoft.com/office/powerpoint/2010/main" val="32920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 Today’s Goal:  Practice your skills.  Users</a:t>
            </a:r>
            <a:r>
              <a:rPr lang="en-US" baseline="0" dirty="0" smtClean="0"/>
              <a:t> may click on Reading &amp; Writing or Practice Math to begin their practice.  A sample combined score </a:t>
            </a:r>
            <a:r>
              <a:rPr lang="en-US" baseline="0" smtClean="0"/>
              <a:t>of 1080 </a:t>
            </a:r>
            <a:r>
              <a:rPr lang="en-US" baseline="0" dirty="0" smtClean="0"/>
              <a:t>is shown</a:t>
            </a:r>
            <a:r>
              <a:rPr lang="en-US" baseline="0" smtClean="0"/>
              <a:t>: 500 </a:t>
            </a:r>
            <a:r>
              <a:rPr lang="en-US" baseline="0" dirty="0" smtClean="0"/>
              <a:t>for math</a:t>
            </a:r>
            <a:r>
              <a:rPr lang="en-US" baseline="0" smtClean="0"/>
              <a:t>; 580 </a:t>
            </a:r>
            <a:r>
              <a:rPr lang="en-US" baseline="0" dirty="0" smtClean="0"/>
              <a:t>for reading and writing.  A section called current skill levels is shown as is frequently asked questions. </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8</a:t>
            </a:fld>
            <a:endParaRPr lang="en-US"/>
          </a:p>
        </p:txBody>
      </p:sp>
    </p:spTree>
    <p:extLst>
      <p:ext uri="{BB962C8B-B14F-4D97-AF65-F5344CB8AC3E}">
        <p14:creationId xmlns:p14="http://schemas.microsoft.com/office/powerpoint/2010/main" val="262167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Title">
    <p:spTree>
      <p:nvGrpSpPr>
        <p:cNvPr id="1" name=""/>
        <p:cNvGrpSpPr/>
        <p:nvPr/>
      </p:nvGrpSpPr>
      <p:grpSpPr>
        <a:xfrm>
          <a:off x="0" y="0"/>
          <a:ext cx="0" cy="0"/>
          <a:chOff x="0" y="0"/>
          <a:chExt cx="0" cy="0"/>
        </a:xfrm>
      </p:grpSpPr>
      <p:pic>
        <p:nvPicPr>
          <p:cNvPr id="18" name="Picture 17" descr="LowOpac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0479" cy="6864480"/>
          </a:xfrm>
          <a:prstGeom prst="rect">
            <a:avLst/>
          </a:prstGeom>
        </p:spPr>
      </p:pic>
      <p:sp>
        <p:nvSpPr>
          <p:cNvPr id="5" name="Title 4"/>
          <p:cNvSpPr>
            <a:spLocks noGrp="1"/>
          </p:cNvSpPr>
          <p:nvPr>
            <p:ph type="title"/>
          </p:nvPr>
        </p:nvSpPr>
        <p:spPr>
          <a:xfrm>
            <a:off x="1662772" y="2265070"/>
            <a:ext cx="6015775" cy="1159885"/>
          </a:xfrm>
          <a:prstGeom prst="rect">
            <a:avLst/>
          </a:prstGeom>
        </p:spPr>
        <p:txBody>
          <a:bodyPr anchor="b" anchorCtr="0">
            <a:normAutofit/>
          </a:bodyPr>
          <a:lstStyle>
            <a:lvl1pPr algn="l">
              <a:lnSpc>
                <a:spcPts val="3700"/>
              </a:lnSpc>
              <a:defRPr sz="3600" b="1" i="0">
                <a:solidFill>
                  <a:schemeClr val="bg1"/>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674089" y="3651666"/>
            <a:ext cx="6016504" cy="550862"/>
          </a:xfrm>
          <a:prstGeom prst="rect">
            <a:avLst/>
          </a:prstGeom>
        </p:spPr>
        <p:txBody>
          <a:bodyPr>
            <a:normAutofit/>
          </a:bodyPr>
          <a:lstStyle>
            <a:lvl1pPr marL="0" indent="0">
              <a:buFontTx/>
              <a:buNone/>
              <a:defRPr sz="2600">
                <a:solidFill>
                  <a:schemeClr val="bg1"/>
                </a:solidFill>
                <a:latin typeface="Arial"/>
                <a:cs typeface="Arial"/>
              </a:defRPr>
            </a:lvl1pPr>
          </a:lstStyle>
          <a:p>
            <a:pPr lvl="0"/>
            <a:r>
              <a:rPr lang="en-US" dirty="0" smtClean="0"/>
              <a:t>Click to edit Master</a:t>
            </a:r>
            <a:endParaRPr lang="en-US" dirty="0"/>
          </a:p>
        </p:txBody>
      </p:sp>
      <p:pic>
        <p:nvPicPr>
          <p:cNvPr id="14" name="Picture 13" descr="collegeboard_logo_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9887" y="6245180"/>
            <a:ext cx="1703674" cy="292101"/>
          </a:xfrm>
          <a:prstGeom prst="rect">
            <a:avLst/>
          </a:prstGeom>
        </p:spPr>
      </p:pic>
    </p:spTree>
    <p:extLst>
      <p:ext uri="{BB962C8B-B14F-4D97-AF65-F5344CB8AC3E}">
        <p14:creationId xmlns:p14="http://schemas.microsoft.com/office/powerpoint/2010/main" val="3249299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pic>
        <p:nvPicPr>
          <p:cNvPr id="16" name="Picture 15"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03168"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26" name="Picture 25"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7" name="Straight Connector 2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289803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605964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649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113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ubtitl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pic>
        <p:nvPicPr>
          <p:cNvPr id="12" name="Picture 1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66834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pic>
        <p:nvPicPr>
          <p:cNvPr id="18" name="Picture 17"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4" name="Text Placeholder 3"/>
          <p:cNvSpPr>
            <a:spLocks noGrp="1"/>
          </p:cNvSpPr>
          <p:nvPr>
            <p:ph type="body" sz="quarter" idx="10"/>
          </p:nvPr>
        </p:nvSpPr>
        <p:spPr>
          <a:xfrm>
            <a:off x="603250" y="1734248"/>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2" name="Text Placeholder 3"/>
          <p:cNvSpPr>
            <a:spLocks noGrp="1"/>
          </p:cNvSpPr>
          <p:nvPr>
            <p:ph type="body" sz="quarter" idx="14"/>
          </p:nvPr>
        </p:nvSpPr>
        <p:spPr>
          <a:xfrm>
            <a:off x="4584700" y="1734248"/>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4" name="Straight Connector 2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8571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8" name="Straight Connector 17"/>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0"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87388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2" name="Picture Placeholder 2"/>
          <p:cNvSpPr>
            <a:spLocks noGrp="1"/>
          </p:cNvSpPr>
          <p:nvPr>
            <p:ph type="pic" idx="1"/>
          </p:nvPr>
        </p:nvSpPr>
        <p:spPr>
          <a:xfrm>
            <a:off x="603168"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173684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pic>
        <p:nvPicPr>
          <p:cNvPr id="10" name="Picture 9"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062564"/>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029831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32044"/>
      </p:ext>
    </p:extLst>
  </p:cSld>
  <p:clrMap bg1="lt1" tx1="dk1" bg2="lt2" tx2="dk2" accent1="accent1" accent2="accent2" accent3="accent3" accent4="accent4" accent5="accent5" accent6="accent6" hlink="hlink" folHlink="folHlink"/>
  <p:sldLayoutIdLst>
    <p:sldLayoutId id="2147483670" r:id="rId1"/>
    <p:sldLayoutId id="2147483652" r:id="rId2"/>
    <p:sldLayoutId id="2147483674" r:id="rId3"/>
    <p:sldLayoutId id="2147483673" r:id="rId4"/>
    <p:sldLayoutId id="2147483672" r:id="rId5"/>
    <p:sldLayoutId id="2147483677" r:id="rId6"/>
    <p:sldLayoutId id="2147483675" r:id="rId7"/>
    <p:sldLayoutId id="2147483676" r:id="rId8"/>
    <p:sldLayoutId id="2147483678" r:id="rId9"/>
    <p:sldLayoutId id="2147483680" r:id="rId10"/>
    <p:sldLayoutId id="214748367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atpractice.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llegeboar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5572" y="2963570"/>
            <a:ext cx="6015775" cy="1159885"/>
          </a:xfrm>
        </p:spPr>
        <p:txBody>
          <a:bodyPr>
            <a:normAutofit fontScale="90000"/>
          </a:bodyPr>
          <a:lstStyle/>
          <a:p>
            <a:pPr>
              <a:lnSpc>
                <a:spcPts val="4000"/>
              </a:lnSpc>
            </a:pPr>
            <a:r>
              <a:rPr lang="en-US" dirty="0"/>
              <a:t>Linking Khan </a:t>
            </a:r>
            <a:r>
              <a:rPr lang="en-US" dirty="0" smtClean="0"/>
              <a:t>Academy</a:t>
            </a:r>
            <a:br>
              <a:rPr lang="en-US" dirty="0" smtClean="0"/>
            </a:br>
            <a:r>
              <a:rPr lang="en-US" dirty="0" smtClean="0"/>
              <a:t>and </a:t>
            </a:r>
            <a:r>
              <a:rPr lang="en-US" dirty="0"/>
              <a:t>College </a:t>
            </a:r>
            <a:r>
              <a:rPr lang="en-US" dirty="0" smtClean="0"/>
              <a:t>Board</a:t>
            </a:r>
            <a:br>
              <a:rPr lang="en-US" dirty="0" smtClean="0"/>
            </a:br>
            <a:r>
              <a:rPr lang="en-US" dirty="0" smtClean="0"/>
              <a:t>Student </a:t>
            </a:r>
            <a:r>
              <a:rPr lang="en-US" dirty="0"/>
              <a:t>Accounts</a:t>
            </a:r>
          </a:p>
        </p:txBody>
      </p:sp>
      <p:sp>
        <p:nvSpPr>
          <p:cNvPr id="7" name="TextBox 6" descr="Linking Khan Academy and College Board Student Accounts"/>
          <p:cNvSpPr txBox="1"/>
          <p:nvPr/>
        </p:nvSpPr>
        <p:spPr>
          <a:xfrm>
            <a:off x="12750800" y="5727700"/>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cxnSp>
        <p:nvCxnSpPr>
          <p:cNvPr id="8" name="Straight Connector 7" descr="-"/>
          <p:cNvCxnSpPr/>
          <p:nvPr/>
        </p:nvCxnSpPr>
        <p:spPr>
          <a:xfrm>
            <a:off x="1322817" y="4249054"/>
            <a:ext cx="3393116"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90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link Khan Academy and</a:t>
            </a:r>
            <a:br>
              <a:rPr lang="en-US" dirty="0" smtClean="0"/>
            </a:br>
            <a:r>
              <a:rPr lang="en-US" dirty="0" smtClean="0"/>
              <a:t>College Board Accounts? </a:t>
            </a:r>
            <a:endParaRPr lang="en-US" dirty="0"/>
          </a:p>
        </p:txBody>
      </p:sp>
      <p:sp>
        <p:nvSpPr>
          <p:cNvPr id="5" name="Content Placeholder 4"/>
          <p:cNvSpPr>
            <a:spLocks noGrp="1"/>
          </p:cNvSpPr>
          <p:nvPr>
            <p:ph sz="half" idx="2"/>
          </p:nvPr>
        </p:nvSpPr>
        <p:spPr>
          <a:xfrm>
            <a:off x="603169" y="1964968"/>
            <a:ext cx="7766131" cy="3692521"/>
          </a:xfrm>
        </p:spPr>
        <p:txBody>
          <a:bodyPr>
            <a:normAutofit/>
          </a:bodyPr>
          <a:lstStyle/>
          <a:p>
            <a:pPr>
              <a:spcBef>
                <a:spcPts val="2200"/>
              </a:spcBef>
            </a:pPr>
            <a:r>
              <a:rPr lang="en-US" dirty="0"/>
              <a:t>You will be able to link your College Board and Khan Academy accounts </a:t>
            </a:r>
            <a:r>
              <a:rPr lang="en-US" dirty="0" smtClean="0"/>
              <a:t>in</a:t>
            </a:r>
            <a:br>
              <a:rPr lang="en-US" dirty="0" smtClean="0"/>
            </a:br>
            <a:r>
              <a:rPr lang="en-US" dirty="0" smtClean="0"/>
              <a:t>early </a:t>
            </a:r>
            <a:r>
              <a:rPr lang="en-US" dirty="0"/>
              <a:t>January 2016 when you get your PSAT/NMSQT results.  </a:t>
            </a:r>
          </a:p>
          <a:p>
            <a:pPr>
              <a:spcBef>
                <a:spcPts val="2200"/>
              </a:spcBef>
            </a:pPr>
            <a:r>
              <a:rPr lang="en-US" dirty="0"/>
              <a:t>Linking your </a:t>
            </a:r>
            <a:r>
              <a:rPr lang="en-US" dirty="0" smtClean="0"/>
              <a:t>accounts will </a:t>
            </a:r>
            <a:r>
              <a:rPr lang="en-US" dirty="0"/>
              <a:t>further personalize your </a:t>
            </a:r>
            <a:r>
              <a:rPr lang="en-US" dirty="0" smtClean="0"/>
              <a:t>practice: the practice recommendations on Khan Academy will be based on your PSAT/NMSQT results </a:t>
            </a:r>
          </a:p>
          <a:p>
            <a:pPr>
              <a:spcBef>
                <a:spcPts val="2200"/>
              </a:spcBef>
            </a:pPr>
            <a:r>
              <a:rPr lang="en-US" dirty="0" smtClean="0"/>
              <a:t>All </a:t>
            </a:r>
            <a:r>
              <a:rPr lang="en-US" dirty="0"/>
              <a:t>future scores from the SAT, PSAT/NMSQT, PSAT 10 and PSAT 8/</a:t>
            </a:r>
            <a:r>
              <a:rPr lang="en-US" dirty="0" smtClean="0"/>
              <a:t>9</a:t>
            </a:r>
            <a:br>
              <a:rPr lang="en-US" dirty="0" smtClean="0"/>
            </a:br>
            <a:r>
              <a:rPr lang="en-US" dirty="0" smtClean="0"/>
              <a:t>will</a:t>
            </a:r>
            <a:r>
              <a:rPr lang="en-US" dirty="0"/>
              <a:t> </a:t>
            </a:r>
            <a:r>
              <a:rPr lang="en-US" dirty="0" smtClean="0"/>
              <a:t>also </a:t>
            </a:r>
            <a:r>
              <a:rPr lang="en-US" dirty="0"/>
              <a:t>be sent to help customize your practice and recommendations </a:t>
            </a:r>
            <a:r>
              <a:rPr lang="en-US" dirty="0" smtClean="0"/>
              <a:t>on</a:t>
            </a:r>
            <a:br>
              <a:rPr lang="en-US" dirty="0" smtClean="0"/>
            </a:br>
            <a:r>
              <a:rPr lang="en-US" dirty="0" smtClean="0"/>
              <a:t>Khan </a:t>
            </a:r>
            <a:r>
              <a:rPr lang="en-US" dirty="0"/>
              <a:t>Academy.    </a:t>
            </a:r>
          </a:p>
          <a:p>
            <a:pPr>
              <a:spcBef>
                <a:spcPts val="2200"/>
              </a:spcBef>
            </a:pPr>
            <a:r>
              <a:rPr lang="en-US" dirty="0"/>
              <a:t>You will be able to jump right into practice without having to take any additional diagnostic quizzes or practice tests to get personalized recommendations</a:t>
            </a:r>
            <a:r>
              <a:rPr lang="en-US" dirty="0" smtClean="0"/>
              <a:t>.</a:t>
            </a:r>
            <a:endParaRPr lang="en-US" dirty="0"/>
          </a:p>
        </p:txBody>
      </p:sp>
      <p:sp>
        <p:nvSpPr>
          <p:cNvPr id="6" name="Content Placeholder 4"/>
          <p:cNvSpPr txBox="1">
            <a:spLocks/>
          </p:cNvSpPr>
          <p:nvPr/>
        </p:nvSpPr>
        <p:spPr>
          <a:xfrm>
            <a:off x="889740" y="5928660"/>
            <a:ext cx="4843871" cy="363433"/>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Lucida Grande"/>
              <a:buNone/>
            </a:pPr>
            <a:r>
              <a:rPr lang="en-US" sz="1200" i="1" dirty="0" smtClean="0"/>
              <a:t>Please note that you can terminate your account linking at any time.</a:t>
            </a:r>
          </a:p>
          <a:p>
            <a:endParaRPr lang="en-US" dirty="0"/>
          </a:p>
        </p:txBody>
      </p:sp>
      <p:sp>
        <p:nvSpPr>
          <p:cNvPr id="3" name="Slide Number Placeholder 2"/>
          <p:cNvSpPr>
            <a:spLocks noGrp="1"/>
          </p:cNvSpPr>
          <p:nvPr>
            <p:ph type="sldNum" sz="quarter" idx="12"/>
          </p:nvPr>
        </p:nvSpPr>
        <p:spPr/>
        <p:txBody>
          <a:bodyPr/>
          <a:lstStyle/>
          <a:p>
            <a:fld id="{DF625FB1-CAA2-1745-BF48-B99B069FDFDF}" type="slidenum">
              <a:rPr lang="en-US" smtClean="0"/>
              <a:pPr/>
              <a:t>2</a:t>
            </a:fld>
            <a:endParaRPr lang="en-US" dirty="0"/>
          </a:p>
        </p:txBody>
      </p:sp>
    </p:spTree>
    <p:extLst>
      <p:ext uri="{BB962C8B-B14F-4D97-AF65-F5344CB8AC3E}">
        <p14:creationId xmlns:p14="http://schemas.microsoft.com/office/powerpoint/2010/main" val="75881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to link your College Board</a:t>
            </a:r>
            <a:br>
              <a:rPr lang="en-US" dirty="0" smtClean="0"/>
            </a:br>
            <a:r>
              <a:rPr lang="en-US" dirty="0" smtClean="0"/>
              <a:t>and Khan Academy Accounts</a:t>
            </a:r>
            <a:endParaRPr lang="en-US" dirty="0"/>
          </a:p>
        </p:txBody>
      </p:sp>
      <p:sp>
        <p:nvSpPr>
          <p:cNvPr id="2" name="Content Placeholder 1"/>
          <p:cNvSpPr>
            <a:spLocks noGrp="1"/>
          </p:cNvSpPr>
          <p:nvPr>
            <p:ph sz="half" idx="2"/>
          </p:nvPr>
        </p:nvSpPr>
        <p:spPr>
          <a:xfrm>
            <a:off x="745847" y="1847362"/>
            <a:ext cx="3011859" cy="4804132"/>
          </a:xfrm>
        </p:spPr>
        <p:txBody>
          <a:bodyPr>
            <a:normAutofit/>
          </a:bodyPr>
          <a:lstStyle/>
          <a:p>
            <a:pPr marL="0" indent="0">
              <a:spcBef>
                <a:spcPts val="400"/>
              </a:spcBef>
              <a:buNone/>
            </a:pPr>
            <a:r>
              <a:rPr lang="en-US" b="1" dirty="0" smtClean="0">
                <a:solidFill>
                  <a:srgbClr val="0065A4"/>
                </a:solidFill>
              </a:rPr>
              <a:t>Step 1</a:t>
            </a:r>
            <a:br>
              <a:rPr lang="en-US" b="1" dirty="0" smtClean="0">
                <a:solidFill>
                  <a:srgbClr val="0065A4"/>
                </a:solidFill>
              </a:rPr>
            </a:br>
            <a:r>
              <a:rPr lang="en-US" dirty="0" smtClean="0"/>
              <a:t>Log in to or </a:t>
            </a:r>
            <a:r>
              <a:rPr lang="en-US" dirty="0"/>
              <a:t>c</a:t>
            </a:r>
            <a:r>
              <a:rPr lang="en-US" dirty="0" smtClean="0"/>
              <a:t>reate your</a:t>
            </a:r>
            <a:br>
              <a:rPr lang="en-US" dirty="0" smtClean="0"/>
            </a:br>
            <a:r>
              <a:rPr lang="en-US" dirty="0" smtClean="0"/>
              <a:t>Khan Academy account at </a:t>
            </a:r>
            <a:r>
              <a:rPr lang="en-US" b="1" dirty="0" smtClean="0"/>
              <a:t>satpractice.org</a:t>
            </a:r>
          </a:p>
          <a:p>
            <a:pPr marL="0" indent="0">
              <a:spcBef>
                <a:spcPts val="1200"/>
              </a:spcBef>
              <a:buNone/>
            </a:pPr>
            <a:r>
              <a:rPr lang="en-US" b="1" dirty="0" smtClean="0">
                <a:solidFill>
                  <a:srgbClr val="0065A4"/>
                </a:solidFill>
              </a:rPr>
              <a:t>Step 2</a:t>
            </a:r>
            <a:br>
              <a:rPr lang="en-US" b="1" dirty="0" smtClean="0">
                <a:solidFill>
                  <a:srgbClr val="0065A4"/>
                </a:solidFill>
              </a:rPr>
            </a:br>
            <a:r>
              <a:rPr lang="en-US" dirty="0" smtClean="0"/>
              <a:t>When prompted, agree to link</a:t>
            </a:r>
            <a:br>
              <a:rPr lang="en-US" dirty="0" smtClean="0"/>
            </a:br>
            <a:r>
              <a:rPr lang="en-US" dirty="0" smtClean="0"/>
              <a:t>your Khan Academy and</a:t>
            </a:r>
            <a:br>
              <a:rPr lang="en-US" dirty="0" smtClean="0"/>
            </a:br>
            <a:r>
              <a:rPr lang="en-US" dirty="0" smtClean="0"/>
              <a:t>College Board accounts </a:t>
            </a:r>
          </a:p>
          <a:p>
            <a:pPr marL="0" indent="0">
              <a:spcBef>
                <a:spcPts val="1200"/>
              </a:spcBef>
              <a:buNone/>
            </a:pPr>
            <a:r>
              <a:rPr lang="en-US" b="1" dirty="0" smtClean="0">
                <a:solidFill>
                  <a:srgbClr val="0065A4"/>
                </a:solidFill>
              </a:rPr>
              <a:t>Step 3</a:t>
            </a:r>
            <a:br>
              <a:rPr lang="en-US" b="1" dirty="0" smtClean="0">
                <a:solidFill>
                  <a:srgbClr val="0065A4"/>
                </a:solidFill>
              </a:rPr>
            </a:br>
            <a:r>
              <a:rPr lang="en-US" dirty="0" smtClean="0"/>
              <a:t>Sign in or create your</a:t>
            </a:r>
            <a:br>
              <a:rPr lang="en-US" dirty="0" smtClean="0"/>
            </a:br>
            <a:r>
              <a:rPr lang="en-US" dirty="0" smtClean="0"/>
              <a:t>College Board Account and hit “Send” to send your scores</a:t>
            </a:r>
            <a:endParaRPr lang="en-US" dirty="0"/>
          </a:p>
          <a:p>
            <a:pPr marL="0" indent="0">
              <a:spcBef>
                <a:spcPts val="1200"/>
              </a:spcBef>
              <a:buNone/>
            </a:pPr>
            <a:r>
              <a:rPr lang="en-US" b="1" dirty="0" smtClean="0">
                <a:solidFill>
                  <a:schemeClr val="accent1"/>
                </a:solidFill>
              </a:rPr>
              <a:t>Sign up. Link up.                           Get practicing.</a:t>
            </a:r>
          </a:p>
        </p:txBody>
      </p:sp>
      <p:grpSp>
        <p:nvGrpSpPr>
          <p:cNvPr id="11" name="Group 10"/>
          <p:cNvGrpSpPr/>
          <p:nvPr/>
        </p:nvGrpSpPr>
        <p:grpSpPr>
          <a:xfrm>
            <a:off x="3744429" y="2004886"/>
            <a:ext cx="4558458" cy="3556690"/>
            <a:chOff x="3744429" y="2004886"/>
            <a:chExt cx="4558458" cy="3556690"/>
          </a:xfrm>
        </p:grpSpPr>
        <p:pic>
          <p:nvPicPr>
            <p:cNvPr id="16" name="Picture 15"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98625"/>
            <a:stretch/>
          </p:blipFill>
          <p:spPr>
            <a:xfrm rot="10800000">
              <a:off x="3744429" y="2004886"/>
              <a:ext cx="62659" cy="3556690"/>
            </a:xfrm>
            <a:prstGeom prst="rect">
              <a:avLst/>
            </a:prstGeom>
          </p:spPr>
        </p:pic>
        <p:pic>
          <p:nvPicPr>
            <p:cNvPr id="12" name="Picture 11"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1209"/>
            <a:stretch/>
          </p:blipFill>
          <p:spPr>
            <a:xfrm>
              <a:off x="3799733" y="2004886"/>
              <a:ext cx="4503154" cy="3556690"/>
            </a:xfrm>
            <a:prstGeom prst="rect">
              <a:avLst/>
            </a:prstGeom>
          </p:spPr>
        </p:pic>
        <p:sp>
          <p:nvSpPr>
            <p:cNvPr id="7" name="Rectangle 6"/>
            <p:cNvSpPr/>
            <p:nvPr/>
          </p:nvSpPr>
          <p:spPr bwMode="auto">
            <a:xfrm>
              <a:off x="4040124" y="2341942"/>
              <a:ext cx="3902020" cy="2869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Serifa Std 45 Light" pitchFamily="18" charset="0"/>
              </a:endParaRPr>
            </a:p>
          </p:txBody>
        </p:sp>
        <p:pic>
          <p:nvPicPr>
            <p:cNvPr id="8" name="Picture 7"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4">
              <a:extLst>
                <a:ext uri="{28A0092B-C50C-407E-A947-70E740481C1C}">
                  <a14:useLocalDpi xmlns:a14="http://schemas.microsoft.com/office/drawing/2010/main" val="0"/>
                </a:ext>
              </a:extLst>
            </a:blip>
            <a:srcRect l="1" t="667" r="500"/>
            <a:stretch/>
          </p:blipFill>
          <p:spPr>
            <a:xfrm>
              <a:off x="4040124" y="2296581"/>
              <a:ext cx="3901494" cy="2586916"/>
            </a:xfrm>
            <a:prstGeom prst="rect">
              <a:avLst/>
            </a:prstGeom>
          </p:spPr>
        </p:pic>
      </p:grpSp>
      <p:sp>
        <p:nvSpPr>
          <p:cNvPr id="3" name="Slide Number Placeholder 2"/>
          <p:cNvSpPr>
            <a:spLocks noGrp="1"/>
          </p:cNvSpPr>
          <p:nvPr>
            <p:ph type="sldNum" sz="quarter" idx="12"/>
          </p:nvPr>
        </p:nvSpPr>
        <p:spPr/>
        <p:txBody>
          <a:bodyPr/>
          <a:lstStyle/>
          <a:p>
            <a:fld id="{DF625FB1-CAA2-1745-BF48-B99B069FDFDF}" type="slidenum">
              <a:rPr lang="en-US" smtClean="0"/>
              <a:pPr/>
              <a:t>3</a:t>
            </a:fld>
            <a:endParaRPr lang="en-US" dirty="0"/>
          </a:p>
        </p:txBody>
      </p:sp>
    </p:spTree>
    <p:extLst>
      <p:ext uri="{BB962C8B-B14F-4D97-AF65-F5344CB8AC3E}">
        <p14:creationId xmlns:p14="http://schemas.microsoft.com/office/powerpoint/2010/main" val="10480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1:</a:t>
            </a:r>
            <a:r>
              <a:rPr lang="en-US" dirty="0" smtClean="0">
                <a:solidFill>
                  <a:scrgbClr r="0" g="0" b="0"/>
                </a:solidFill>
              </a:rPr>
              <a:t/>
            </a:r>
            <a:br>
              <a:rPr lang="en-US" dirty="0" smtClean="0">
                <a:solidFill>
                  <a:scrgbClr r="0" g="0" b="0"/>
                </a:solidFill>
              </a:rPr>
            </a:br>
            <a:r>
              <a:rPr lang="en-US" dirty="0" smtClean="0"/>
              <a:t>Create a Khan Academy Account</a:t>
            </a:r>
            <a:endParaRPr lang="en-US" dirty="0"/>
          </a:p>
        </p:txBody>
      </p:sp>
      <p:grpSp>
        <p:nvGrpSpPr>
          <p:cNvPr id="4" name="Group 3" descr="A screen shot shows that users may sign in with Gmail or Facebook.  A fillable form is titled Start learning on Khan Academy.  It requires users to enter first name, last name, email and a birthdate.  When complete to click the green sign up button.&#10;"/>
          <p:cNvGrpSpPr/>
          <p:nvPr/>
        </p:nvGrpSpPr>
        <p:grpSpPr>
          <a:xfrm>
            <a:off x="722943" y="1854515"/>
            <a:ext cx="2643297" cy="4275300"/>
            <a:chOff x="722943" y="1854515"/>
            <a:chExt cx="2643297" cy="4275300"/>
          </a:xfrm>
        </p:grpSpPr>
        <p:pic>
          <p:nvPicPr>
            <p:cNvPr id="5" name="Picture 2"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3">
              <a:extLst>
                <a:ext uri="{28A0092B-C50C-407E-A947-70E740481C1C}">
                  <a14:useLocalDpi xmlns:a14="http://schemas.microsoft.com/office/drawing/2010/main" val="0"/>
                </a:ext>
              </a:extLst>
            </a:blip>
            <a:srcRect l="1540" t="2520" r="1291" b="-1"/>
            <a:stretch/>
          </p:blipFill>
          <p:spPr bwMode="auto">
            <a:xfrm>
              <a:off x="722943" y="3936644"/>
              <a:ext cx="2643297" cy="2193171"/>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pic>
          <p:nvPicPr>
            <p:cNvPr id="7" name="Picture 3"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4">
              <a:extLst>
                <a:ext uri="{28A0092B-C50C-407E-A947-70E740481C1C}">
                  <a14:useLocalDpi xmlns:a14="http://schemas.microsoft.com/office/drawing/2010/main" val="0"/>
                </a:ext>
              </a:extLst>
            </a:blip>
            <a:srcRect r="1313" b="3741"/>
            <a:stretch/>
          </p:blipFill>
          <p:spPr bwMode="auto">
            <a:xfrm>
              <a:off x="722945" y="1854515"/>
              <a:ext cx="2643295" cy="1956487"/>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3693686" y="1756212"/>
            <a:ext cx="4281365" cy="4644587"/>
          </a:xfrm>
        </p:spPr>
        <p:txBody>
          <a:bodyPr>
            <a:normAutofit fontScale="92500" lnSpcReduction="10000"/>
          </a:bodyPr>
          <a:lstStyle/>
          <a:p>
            <a:pPr>
              <a:lnSpc>
                <a:spcPct val="120000"/>
              </a:lnSpc>
              <a:spcBef>
                <a:spcPts val="2300"/>
              </a:spcBef>
            </a:pPr>
            <a:r>
              <a:rPr lang="en-US" sz="1700" dirty="0" smtClean="0"/>
              <a:t>Log in to or create your Khan Academy account</a:t>
            </a:r>
          </a:p>
          <a:p>
            <a:pPr marL="514350" lvl="1" indent="-222250" fontAlgn="base">
              <a:lnSpc>
                <a:spcPct val="120000"/>
              </a:lnSpc>
              <a:spcBef>
                <a:spcPts val="600"/>
              </a:spcBef>
            </a:pPr>
            <a:r>
              <a:rPr lang="en-US" sz="1500" dirty="0" smtClean="0"/>
              <a:t>Go to </a:t>
            </a:r>
            <a:r>
              <a:rPr lang="en-US" sz="1500" b="1" dirty="0" smtClean="0">
                <a:solidFill>
                  <a:srgbClr val="0065A4"/>
                </a:solidFill>
                <a:hlinkClick r:id="rId5" tooltip="https://satpractice.org"/>
              </a:rPr>
              <a:t>satpractice.org</a:t>
            </a:r>
            <a:endParaRPr lang="en-US" sz="1500" b="1" dirty="0" smtClean="0">
              <a:solidFill>
                <a:srgbClr val="0065A4"/>
              </a:solidFill>
            </a:endParaRPr>
          </a:p>
          <a:p>
            <a:pPr marL="514350" lvl="1" indent="-222250" fontAlgn="base">
              <a:lnSpc>
                <a:spcPct val="120000"/>
              </a:lnSpc>
              <a:spcBef>
                <a:spcPts val="800"/>
              </a:spcBef>
            </a:pPr>
            <a:r>
              <a:rPr lang="en-US" sz="1500" dirty="0" smtClean="0"/>
              <a:t>Click </a:t>
            </a:r>
            <a:r>
              <a:rPr lang="en-US" sz="1500" dirty="0"/>
              <a:t>green button labeled “Check it out now</a:t>
            </a:r>
            <a:r>
              <a:rPr lang="en-US" sz="1500" dirty="0" smtClean="0"/>
              <a:t>”</a:t>
            </a:r>
            <a:endParaRPr lang="en-US" sz="1500" dirty="0"/>
          </a:p>
          <a:p>
            <a:pPr marL="514350" lvl="1" indent="-222250" fontAlgn="base">
              <a:lnSpc>
                <a:spcPct val="120000"/>
              </a:lnSpc>
              <a:spcBef>
                <a:spcPts val="800"/>
              </a:spcBef>
            </a:pPr>
            <a:r>
              <a:rPr lang="en-US" sz="1500" dirty="0" smtClean="0"/>
              <a:t>Sign in with Gmail, Facebook,</a:t>
            </a:r>
            <a:br>
              <a:rPr lang="en-US" sz="1500" dirty="0" smtClean="0"/>
            </a:br>
            <a:r>
              <a:rPr lang="en-US" sz="1500" dirty="0" smtClean="0"/>
              <a:t>or click “Sign up with </a:t>
            </a:r>
            <a:r>
              <a:rPr lang="en-US" sz="1500" dirty="0"/>
              <a:t>email”</a:t>
            </a:r>
          </a:p>
          <a:p>
            <a:pPr marL="687388" lvl="2" indent="-173038" fontAlgn="base">
              <a:lnSpc>
                <a:spcPct val="120000"/>
              </a:lnSpc>
              <a:spcBef>
                <a:spcPts val="400"/>
              </a:spcBef>
            </a:pPr>
            <a:r>
              <a:rPr lang="en-US" sz="1300" dirty="0" smtClean="0"/>
              <a:t>If you click Sign in with Gmail or Facebook,</a:t>
            </a:r>
            <a:br>
              <a:rPr lang="en-US" sz="1300" dirty="0" smtClean="0"/>
            </a:br>
            <a:r>
              <a:rPr lang="en-US" sz="1300" dirty="0" smtClean="0"/>
              <a:t>enter in your username and password for</a:t>
            </a:r>
            <a:br>
              <a:rPr lang="en-US" sz="1300" dirty="0" smtClean="0"/>
            </a:br>
            <a:r>
              <a:rPr lang="en-US" sz="1300" dirty="0" smtClean="0"/>
              <a:t>either these accounts and you are signed in</a:t>
            </a:r>
          </a:p>
          <a:p>
            <a:pPr marL="687388" lvl="2" indent="-173038" fontAlgn="base">
              <a:lnSpc>
                <a:spcPct val="120000"/>
              </a:lnSpc>
              <a:spcBef>
                <a:spcPts val="600"/>
              </a:spcBef>
            </a:pPr>
            <a:r>
              <a:rPr lang="en-US" sz="1300" dirty="0" smtClean="0"/>
              <a:t>If you click “Sign up with email” Enter in</a:t>
            </a:r>
            <a:br>
              <a:rPr lang="en-US" sz="1300" dirty="0" smtClean="0"/>
            </a:br>
            <a:r>
              <a:rPr lang="en-US" sz="1300" dirty="0" smtClean="0"/>
              <a:t>First </a:t>
            </a:r>
            <a:r>
              <a:rPr lang="en-US" sz="1300" dirty="0"/>
              <a:t>Name/Last </a:t>
            </a:r>
            <a:r>
              <a:rPr lang="en-US" sz="1300" dirty="0" smtClean="0"/>
              <a:t>name/Email/Birthdate</a:t>
            </a:r>
            <a:br>
              <a:rPr lang="en-US" sz="1300" dirty="0" smtClean="0"/>
            </a:br>
            <a:r>
              <a:rPr lang="en-US" sz="1300" dirty="0" smtClean="0"/>
              <a:t>and click “</a:t>
            </a:r>
            <a:r>
              <a:rPr lang="en-US" sz="1300" dirty="0"/>
              <a:t>Sign Up”</a:t>
            </a:r>
          </a:p>
          <a:p>
            <a:pPr marL="858838" lvl="3" indent="-171450" fontAlgn="base">
              <a:lnSpc>
                <a:spcPct val="120000"/>
              </a:lnSpc>
              <a:spcBef>
                <a:spcPts val="600"/>
              </a:spcBef>
            </a:pPr>
            <a:r>
              <a:rPr lang="en-US" sz="1100" dirty="0"/>
              <a:t>An email will been sent to </a:t>
            </a:r>
            <a:r>
              <a:rPr lang="en-US" sz="1100" dirty="0" smtClean="0"/>
              <a:t>your account</a:t>
            </a:r>
            <a:br>
              <a:rPr lang="en-US" sz="1100" dirty="0" smtClean="0"/>
            </a:br>
            <a:r>
              <a:rPr lang="en-US" sz="1100" dirty="0" smtClean="0"/>
              <a:t>to verify; sign </a:t>
            </a:r>
            <a:r>
              <a:rPr lang="en-US" sz="1100" dirty="0"/>
              <a:t>in to </a:t>
            </a:r>
            <a:r>
              <a:rPr lang="en-US" sz="1100" dirty="0" smtClean="0"/>
              <a:t>your </a:t>
            </a:r>
            <a:r>
              <a:rPr lang="en-US" sz="1100" dirty="0"/>
              <a:t>email</a:t>
            </a:r>
          </a:p>
          <a:p>
            <a:pPr marL="858838" lvl="3" indent="-171450" fontAlgn="base">
              <a:lnSpc>
                <a:spcPct val="120000"/>
              </a:lnSpc>
              <a:spcBef>
                <a:spcPts val="600"/>
              </a:spcBef>
            </a:pPr>
            <a:r>
              <a:rPr lang="en-US" sz="1100" dirty="0"/>
              <a:t>Open email from Khan Academy </a:t>
            </a:r>
            <a:r>
              <a:rPr lang="en-US" sz="1100" dirty="0" smtClean="0"/>
              <a:t>accounts</a:t>
            </a:r>
            <a:br>
              <a:rPr lang="en-US" sz="1100" dirty="0" smtClean="0"/>
            </a:br>
            <a:r>
              <a:rPr lang="en-US" sz="1100" dirty="0" smtClean="0"/>
              <a:t>and </a:t>
            </a:r>
            <a:r>
              <a:rPr lang="en-US" sz="1100" dirty="0"/>
              <a:t>click on the “Finish Signing Up” button</a:t>
            </a:r>
          </a:p>
          <a:p>
            <a:pPr marL="858838" lvl="3" indent="-171450" fontAlgn="base">
              <a:lnSpc>
                <a:spcPct val="120000"/>
              </a:lnSpc>
              <a:spcBef>
                <a:spcPts val="600"/>
              </a:spcBef>
            </a:pPr>
            <a:r>
              <a:rPr lang="en-US" sz="1100" dirty="0"/>
              <a:t>A welcome screen will appear </a:t>
            </a:r>
            <a:r>
              <a:rPr lang="en-US" sz="1100" dirty="0" smtClean="0"/>
              <a:t>where you will enter </a:t>
            </a:r>
            <a:r>
              <a:rPr lang="en-US" sz="1100" dirty="0"/>
              <a:t>username and password </a:t>
            </a:r>
            <a:r>
              <a:rPr lang="en-US" sz="1100" dirty="0" smtClean="0"/>
              <a:t>and click </a:t>
            </a:r>
            <a:r>
              <a:rPr lang="en-US" sz="1100" dirty="0"/>
              <a:t>“Sign </a:t>
            </a:r>
            <a:r>
              <a:rPr lang="en-US" sz="1100" dirty="0" smtClean="0"/>
              <a:t>Up</a:t>
            </a:r>
            <a:r>
              <a:rPr lang="en-US" sz="1300" dirty="0" smtClean="0"/>
              <a:t>”</a:t>
            </a:r>
          </a:p>
          <a:p>
            <a:pPr marL="0" indent="0">
              <a:lnSpc>
                <a:spcPct val="120000"/>
              </a:lnSpc>
              <a:spcBef>
                <a:spcPts val="1800"/>
              </a:spcBef>
              <a:buNone/>
            </a:pPr>
            <a:endParaRPr lang="en-US" sz="200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4</a:t>
            </a:fld>
            <a:endParaRPr lang="en-US" dirty="0"/>
          </a:p>
        </p:txBody>
      </p:sp>
    </p:spTree>
    <p:extLst>
      <p:ext uri="{BB962C8B-B14F-4D97-AF65-F5344CB8AC3E}">
        <p14:creationId xmlns:p14="http://schemas.microsoft.com/office/powerpoint/2010/main" val="3115964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167" y="277680"/>
            <a:ext cx="8384525" cy="1352413"/>
          </a:xfrm>
          <a:prstGeom prst="rect">
            <a:avLst/>
          </a:prstGeom>
        </p:spPr>
        <p:txBody>
          <a:bodyPr>
            <a:normAutofit fontScale="90000"/>
          </a:bodyPr>
          <a:lstStyle/>
          <a:p>
            <a:r>
              <a:rPr lang="en-US" dirty="0" smtClean="0">
                <a:solidFill>
                  <a:srgbClr val="7F7F7F"/>
                </a:solidFill>
              </a:rPr>
              <a:t>Step 2:</a:t>
            </a:r>
            <a:r>
              <a:rPr lang="en-US" dirty="0" smtClean="0"/>
              <a:t> </a:t>
            </a:r>
            <a:br>
              <a:rPr lang="en-US" dirty="0" smtClean="0"/>
            </a:br>
            <a:r>
              <a:rPr lang="en-US" sz="3600" spc="-100" dirty="0" smtClean="0"/>
              <a:t>Begin to link your Khan Academy Account</a:t>
            </a:r>
            <a:br>
              <a:rPr lang="en-US" sz="3600" spc="-100" dirty="0" smtClean="0"/>
            </a:br>
            <a:r>
              <a:rPr lang="en-US" sz="3600" spc="-100" dirty="0" smtClean="0"/>
              <a:t>to College Board</a:t>
            </a:r>
            <a:endParaRPr lang="en-US" sz="3600" spc="-100" dirty="0"/>
          </a:p>
        </p:txBody>
      </p:sp>
      <p:pic>
        <p:nvPicPr>
          <p:cNvPr id="5" name="Picture 4" descr="A screen grab is titled: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10;"/>
          <p:cNvPicPr>
            <a:picLocks noChangeAspect="1"/>
          </p:cNvPicPr>
          <p:nvPr/>
        </p:nvPicPr>
        <p:blipFill rotWithShape="1">
          <a:blip r:embed="rId3">
            <a:extLst>
              <a:ext uri="{28A0092B-C50C-407E-A947-70E740481C1C}">
                <a14:useLocalDpi xmlns:a14="http://schemas.microsoft.com/office/drawing/2010/main" val="0"/>
              </a:ext>
            </a:extLst>
          </a:blip>
          <a:srcRect b="926"/>
          <a:stretch/>
        </p:blipFill>
        <p:spPr>
          <a:xfrm>
            <a:off x="3594862" y="2063648"/>
            <a:ext cx="5004447" cy="338804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6" name="Content Placeholder 5"/>
          <p:cNvSpPr>
            <a:spLocks noGrp="1"/>
          </p:cNvSpPr>
          <p:nvPr>
            <p:ph sz="half" idx="2"/>
          </p:nvPr>
        </p:nvSpPr>
        <p:spPr>
          <a:xfrm>
            <a:off x="603169" y="1964968"/>
            <a:ext cx="2825831" cy="4132946"/>
          </a:xfrm>
        </p:spPr>
        <p:txBody>
          <a:bodyPr>
            <a:normAutofit/>
          </a:bodyPr>
          <a:lstStyle/>
          <a:p>
            <a:r>
              <a:rPr lang="en-US" sz="1500" dirty="0"/>
              <a:t>You have logged </a:t>
            </a:r>
            <a:r>
              <a:rPr lang="en-US" sz="1500" dirty="0" smtClean="0"/>
              <a:t>into</a:t>
            </a:r>
            <a:br>
              <a:rPr lang="en-US" sz="1500" dirty="0" smtClean="0"/>
            </a:br>
            <a:r>
              <a:rPr lang="en-US" sz="1500" dirty="0" smtClean="0"/>
              <a:t>Khan </a:t>
            </a:r>
            <a:r>
              <a:rPr lang="en-US" sz="1500" dirty="0"/>
              <a:t>Academy for the first time and will be asked if you would like to send PSAT results </a:t>
            </a:r>
            <a:endParaRPr lang="en-US" sz="1500" dirty="0" smtClean="0"/>
          </a:p>
          <a:p>
            <a:r>
              <a:rPr lang="en-US" sz="1500" dirty="0" smtClean="0"/>
              <a:t>If you already have a Khan Academy account, a prompt will appear asking</a:t>
            </a:r>
            <a:br>
              <a:rPr lang="en-US" sz="1500" dirty="0" smtClean="0"/>
            </a:br>
            <a:r>
              <a:rPr lang="en-US" sz="1500" dirty="0" smtClean="0"/>
              <a:t>if you want to send your PSAT results to Khan Academy</a:t>
            </a:r>
          </a:p>
          <a:p>
            <a:r>
              <a:rPr lang="en-US" sz="1500" dirty="0" smtClean="0"/>
              <a:t>After </a:t>
            </a:r>
            <a:r>
              <a:rPr lang="en-US" sz="1500" dirty="0"/>
              <a:t>choosing that option, you will be directed to</a:t>
            </a:r>
            <a:r>
              <a:rPr lang="en-US" dirty="0"/>
              <a:t> </a:t>
            </a:r>
            <a:r>
              <a:rPr lang="en-US" b="1" dirty="0">
                <a:solidFill>
                  <a:srgbClr val="0065A4"/>
                </a:solidFill>
                <a:hlinkClick r:id="rId4" tooltip="https://collegeboard.org"/>
              </a:rPr>
              <a:t>collegeboard.org</a:t>
            </a:r>
            <a:endParaRPr lang="en-US" b="1" dirty="0">
              <a:solidFill>
                <a:srgbClr val="0065A4"/>
              </a:solidFill>
            </a:endParaRPr>
          </a:p>
          <a:p>
            <a:endParaRPr lang="en-US" dirty="0"/>
          </a:p>
        </p:txBody>
      </p:sp>
      <p:sp>
        <p:nvSpPr>
          <p:cNvPr id="10" name="Slide Number Placeholder 5"/>
          <p:cNvSpPr>
            <a:spLocks noGrp="1"/>
          </p:cNvSpPr>
          <p:nvPr>
            <p:ph type="sldNum" sz="quarter" idx="12"/>
          </p:nvPr>
        </p:nvSpPr>
        <p:spPr>
          <a:xfrm>
            <a:off x="603168" y="6218621"/>
            <a:ext cx="2133600" cy="365125"/>
          </a:xfrm>
        </p:spPr>
        <p:txBody>
          <a:bodyPr/>
          <a:lstStyle/>
          <a:p>
            <a:fld id="{DF625FB1-CAA2-1745-BF48-B99B069FDFDF}" type="slidenum">
              <a:rPr lang="en-US" smtClean="0"/>
              <a:pPr/>
              <a:t>5</a:t>
            </a:fld>
            <a:endParaRPr lang="en-US" dirty="0"/>
          </a:p>
        </p:txBody>
      </p:sp>
    </p:spTree>
    <p:extLst>
      <p:ext uri="{BB962C8B-B14F-4D97-AF65-F5344CB8AC3E}">
        <p14:creationId xmlns:p14="http://schemas.microsoft.com/office/powerpoint/2010/main" val="61760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3:</a:t>
            </a:r>
            <a:br>
              <a:rPr lang="en-US" dirty="0" smtClean="0">
                <a:solidFill>
                  <a:schemeClr val="bg1">
                    <a:lumMod val="50000"/>
                  </a:schemeClr>
                </a:solidFill>
              </a:rPr>
            </a:br>
            <a:r>
              <a:rPr lang="en-US" dirty="0" smtClean="0"/>
              <a:t>Create a College Board Account</a:t>
            </a:r>
            <a:endParaRPr lang="en-US" dirty="0"/>
          </a:p>
        </p:txBody>
      </p:sp>
      <p:pic>
        <p:nvPicPr>
          <p:cNvPr id="4" name="Picture 3" descr="A screen shot shows to fillable boxes a user must fill in to create a College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6" y="2027041"/>
            <a:ext cx="4189050" cy="263667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9" name="Content Placeholder 8"/>
          <p:cNvSpPr>
            <a:spLocks noGrp="1"/>
          </p:cNvSpPr>
          <p:nvPr>
            <p:ph sz="half" idx="2"/>
          </p:nvPr>
        </p:nvSpPr>
        <p:spPr>
          <a:xfrm>
            <a:off x="603169" y="1964968"/>
            <a:ext cx="3226369" cy="4132946"/>
          </a:xfrm>
        </p:spPr>
        <p:txBody>
          <a:bodyPr/>
          <a:lstStyle/>
          <a:p>
            <a:pPr>
              <a:spcBef>
                <a:spcPts val="1200"/>
              </a:spcBef>
            </a:pPr>
            <a:r>
              <a:rPr lang="en-US" sz="1500" dirty="0"/>
              <a:t>Sign in to your College Board account; if you do not have a</a:t>
            </a:r>
            <a:br>
              <a:rPr lang="en-US" sz="1500" dirty="0"/>
            </a:br>
            <a:r>
              <a:rPr lang="en-US" sz="1500" dirty="0"/>
              <a:t>College Board account, click</a:t>
            </a:r>
            <a:br>
              <a:rPr lang="en-US" sz="1500" dirty="0"/>
            </a:br>
            <a:r>
              <a:rPr lang="en-US" sz="1500" dirty="0"/>
              <a:t>'Sign Up' to create one.</a:t>
            </a:r>
          </a:p>
          <a:p>
            <a:pPr>
              <a:spcBef>
                <a:spcPts val="1200"/>
              </a:spcBef>
            </a:pPr>
            <a:r>
              <a:rPr lang="en-US" sz="1500" dirty="0"/>
              <a:t>The steps for creating a</a:t>
            </a:r>
            <a:br>
              <a:rPr lang="en-US" sz="1500" dirty="0"/>
            </a:br>
            <a:r>
              <a:rPr lang="en-US" sz="1500" dirty="0"/>
              <a:t>College Board account are:</a:t>
            </a:r>
          </a:p>
          <a:p>
            <a:pPr marL="515938" lvl="1" indent="-223838" fontAlgn="base">
              <a:spcBef>
                <a:spcPts val="1200"/>
              </a:spcBef>
            </a:pPr>
            <a:r>
              <a:rPr lang="en-US" sz="1400" dirty="0"/>
              <a:t>Click on the “Sign up” blue box</a:t>
            </a:r>
          </a:p>
          <a:p>
            <a:pPr marL="515938" lvl="1" indent="-223838" fontAlgn="base">
              <a:spcBef>
                <a:spcPts val="1200"/>
              </a:spcBef>
            </a:pPr>
            <a:r>
              <a:rPr lang="en-US" sz="1400" dirty="0"/>
              <a:t>Fill in the fields to create your</a:t>
            </a:r>
            <a:br>
              <a:rPr lang="en-US" sz="1400" dirty="0"/>
            </a:br>
            <a:r>
              <a:rPr lang="en-US" sz="1400" dirty="0"/>
              <a:t>student account ensuring all information is correct </a:t>
            </a:r>
          </a:p>
          <a:p>
            <a:pPr marL="515938" lvl="1" indent="-223838" fontAlgn="base">
              <a:spcBef>
                <a:spcPts val="1200"/>
              </a:spcBef>
            </a:pPr>
            <a:r>
              <a:rPr lang="en-US" sz="1400" dirty="0"/>
              <a:t>Click “Next” at the bottom</a:t>
            </a:r>
            <a:br>
              <a:rPr lang="en-US" sz="1400" dirty="0"/>
            </a:br>
            <a:r>
              <a:rPr lang="en-US" sz="1400" dirty="0"/>
              <a:t>when all fields are completed</a:t>
            </a:r>
          </a:p>
          <a:p>
            <a:pPr marL="515938" lvl="1" indent="-223838" fontAlgn="base">
              <a:spcBef>
                <a:spcPts val="1200"/>
              </a:spcBef>
            </a:pPr>
            <a:r>
              <a:rPr lang="en-US" sz="1400" dirty="0"/>
              <a:t>You are now Signed In</a:t>
            </a:r>
          </a:p>
          <a:p>
            <a:endParaRPr lang="en-US" dirty="0"/>
          </a:p>
        </p:txBody>
      </p:sp>
      <p:sp>
        <p:nvSpPr>
          <p:cNvPr id="8" name="Content Placeholder 1"/>
          <p:cNvSpPr txBox="1">
            <a:spLocks/>
          </p:cNvSpPr>
          <p:nvPr/>
        </p:nvSpPr>
        <p:spPr>
          <a:xfrm>
            <a:off x="864415" y="5964471"/>
            <a:ext cx="5338288" cy="333291"/>
          </a:xfrm>
          <a:prstGeom prst="rect">
            <a:avLst/>
          </a:prstGeom>
        </p:spPr>
        <p:txBody>
          <a:bodyPr>
            <a:no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fontAlgn="base">
              <a:spcBef>
                <a:spcPts val="1200"/>
              </a:spcBef>
              <a:buFont typeface="Lucida Grande"/>
              <a:buNone/>
            </a:pPr>
            <a:r>
              <a:rPr lang="en-US" sz="1200" i="1" dirty="0" smtClean="0"/>
              <a:t>Please note that students under 13 cannot create a College Board Account.</a:t>
            </a:r>
          </a:p>
          <a:p>
            <a:endParaRPr lang="en-US" sz="105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6</a:t>
            </a:fld>
            <a:endParaRPr lang="en-US" dirty="0"/>
          </a:p>
        </p:txBody>
      </p:sp>
    </p:spTree>
    <p:extLst>
      <p:ext uri="{BB962C8B-B14F-4D97-AF65-F5344CB8AC3E}">
        <p14:creationId xmlns:p14="http://schemas.microsoft.com/office/powerpoint/2010/main" val="272951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7F7F7F"/>
                </a:solidFill>
              </a:rPr>
              <a:t>Step</a:t>
            </a:r>
            <a:r>
              <a:rPr lang="en-US" dirty="0">
                <a:solidFill>
                  <a:schemeClr val="bg1">
                    <a:lumMod val="50000"/>
                  </a:schemeClr>
                </a:solidFill>
              </a:rPr>
              <a:t> </a:t>
            </a:r>
            <a:r>
              <a:rPr lang="en-US" dirty="0" smtClean="0">
                <a:solidFill>
                  <a:schemeClr val="bg1">
                    <a:lumMod val="50000"/>
                  </a:schemeClr>
                </a:solidFill>
              </a:rPr>
              <a:t>3:</a:t>
            </a:r>
            <a:r>
              <a:rPr lang="en-US" dirty="0">
                <a:solidFill>
                  <a:srgbClr val="000000"/>
                </a:solidFill>
              </a:rPr>
              <a:t/>
            </a:r>
            <a:br>
              <a:rPr lang="en-US" dirty="0">
                <a:solidFill>
                  <a:srgbClr val="000000"/>
                </a:solidFill>
              </a:rPr>
            </a:br>
            <a:r>
              <a:rPr lang="en-US" dirty="0" smtClean="0">
                <a:solidFill>
                  <a:schemeClr val="accent1"/>
                </a:solidFill>
              </a:rPr>
              <a:t>And Hit Send to </a:t>
            </a:r>
            <a:r>
              <a:rPr lang="en-US" dirty="0">
                <a:solidFill>
                  <a:schemeClr val="accent1"/>
                </a:solidFill>
              </a:rPr>
              <a:t>Link </a:t>
            </a:r>
            <a:r>
              <a:rPr lang="en-US" dirty="0" smtClean="0">
                <a:solidFill>
                  <a:schemeClr val="accent1"/>
                </a:solidFill>
              </a:rPr>
              <a:t>Accounts</a:t>
            </a:r>
            <a:endParaRPr lang="en-US" dirty="0">
              <a:solidFill>
                <a:schemeClr val="accent1"/>
              </a:solidFill>
            </a:endParaRPr>
          </a:p>
        </p:txBody>
      </p:sp>
      <p:grpSp>
        <p:nvGrpSpPr>
          <p:cNvPr id="3" name="Group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GrpSpPr/>
          <p:nvPr/>
        </p:nvGrpSpPr>
        <p:grpSpPr>
          <a:xfrm>
            <a:off x="4358665" y="2082196"/>
            <a:ext cx="3652635" cy="3583331"/>
            <a:chOff x="4358665" y="2082196"/>
            <a:chExt cx="3652635" cy="3583331"/>
          </a:xfrm>
        </p:grpSpPr>
        <p:pic>
          <p:nvPicPr>
            <p:cNvPr id="6" name="Picture 5"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p:cNvPicPr>
            <p:nvPr/>
          </p:nvPicPr>
          <p:blipFill rotWithShape="1">
            <a:blip r:embed="rId3">
              <a:extLst>
                <a:ext uri="{28A0092B-C50C-407E-A947-70E740481C1C}">
                  <a14:useLocalDpi xmlns:a14="http://schemas.microsoft.com/office/drawing/2010/main" val="0"/>
                </a:ext>
              </a:extLst>
            </a:blip>
            <a:srcRect l="18819" t="10816" r="18131" b="13920"/>
            <a:stretch/>
          </p:blipFill>
          <p:spPr>
            <a:xfrm>
              <a:off x="4358665" y="4175999"/>
              <a:ext cx="3650199" cy="1489528"/>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pic>
          <p:nvPicPr>
            <p:cNvPr id="4" name="Picture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noChangeArrowheads="1"/>
            </p:cNvPicPr>
            <p:nvPr/>
          </p:nvPicPr>
          <p:blipFill rotWithShape="1">
            <a:blip r:embed="rId4">
              <a:extLst>
                <a:ext uri="{28A0092B-C50C-407E-A947-70E740481C1C}">
                  <a14:useLocalDpi xmlns:a14="http://schemas.microsoft.com/office/drawing/2010/main" val="0"/>
                </a:ext>
              </a:extLst>
            </a:blip>
            <a:srcRect t="1011" b="972"/>
            <a:stretch/>
          </p:blipFill>
          <p:spPr bwMode="auto">
            <a:xfrm>
              <a:off x="4358665" y="2082196"/>
              <a:ext cx="3652635" cy="1820125"/>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603171" y="1964968"/>
            <a:ext cx="3374026" cy="3450635"/>
          </a:xfrm>
        </p:spPr>
        <p:txBody>
          <a:bodyPr>
            <a:normAutofit/>
          </a:bodyPr>
          <a:lstStyle/>
          <a:p>
            <a:pPr>
              <a:spcBef>
                <a:spcPts val="2200"/>
              </a:spcBef>
            </a:pPr>
            <a:r>
              <a:rPr lang="en-US" sz="1500" dirty="0" smtClean="0"/>
              <a:t>After successfully logging in to your College Board account,</a:t>
            </a:r>
            <a:br>
              <a:rPr lang="en-US" sz="1500" dirty="0" smtClean="0"/>
            </a:br>
            <a:r>
              <a:rPr lang="en-US" sz="1500" dirty="0" smtClean="0"/>
              <a:t>you will be asked for permission to link your accounts.</a:t>
            </a:r>
          </a:p>
          <a:p>
            <a:pPr>
              <a:spcBef>
                <a:spcPts val="2200"/>
              </a:spcBef>
            </a:pPr>
            <a:r>
              <a:rPr lang="en-US" sz="1500" dirty="0" smtClean="0"/>
              <a:t>After clicking “Send” you will</a:t>
            </a:r>
            <a:br>
              <a:rPr lang="en-US" sz="1500" dirty="0" smtClean="0"/>
            </a:br>
            <a:r>
              <a:rPr lang="en-US" sz="1500" dirty="0" smtClean="0"/>
              <a:t>be redirected </a:t>
            </a:r>
            <a:r>
              <a:rPr lang="en-US" sz="1500" dirty="0"/>
              <a:t>t</a:t>
            </a:r>
            <a:r>
              <a:rPr lang="en-US" sz="1500" dirty="0" smtClean="0"/>
              <a:t>o SAT practice</a:t>
            </a:r>
            <a:br>
              <a:rPr lang="en-US" sz="1500" dirty="0" smtClean="0"/>
            </a:br>
            <a:r>
              <a:rPr lang="en-US" sz="1500" dirty="0" smtClean="0"/>
              <a:t>on the Khan Academy site. </a:t>
            </a:r>
          </a:p>
          <a:p>
            <a:pPr>
              <a:spcBef>
                <a:spcPts val="2200"/>
              </a:spcBef>
            </a:pPr>
            <a:r>
              <a:rPr lang="en-US" sz="1500" dirty="0" smtClean="0"/>
              <a:t>You can remove the link at</a:t>
            </a:r>
            <a:br>
              <a:rPr lang="en-US" sz="1500" dirty="0" smtClean="0"/>
            </a:br>
            <a:r>
              <a:rPr lang="en-US" sz="1500" dirty="0" smtClean="0"/>
              <a:t>any time, by clicking on</a:t>
            </a:r>
            <a:br>
              <a:rPr lang="en-US" sz="1500" dirty="0" smtClean="0"/>
            </a:br>
            <a:r>
              <a:rPr lang="en-US" sz="1500" dirty="0" smtClean="0"/>
              <a:t>“Revoke”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12"/>
          </p:nvPr>
        </p:nvSpPr>
        <p:spPr/>
        <p:txBody>
          <a:bodyPr/>
          <a:lstStyle/>
          <a:p>
            <a:fld id="{DF625FB1-CAA2-1745-BF48-B99B069FDFDF}" type="slidenum">
              <a:rPr lang="en-US" smtClean="0"/>
              <a:pPr/>
              <a:t>7</a:t>
            </a:fld>
            <a:endParaRPr lang="en-US" dirty="0"/>
          </a:p>
        </p:txBody>
      </p:sp>
    </p:spTree>
    <p:extLst>
      <p:ext uri="{BB962C8B-B14F-4D97-AF65-F5344CB8AC3E}">
        <p14:creationId xmlns:p14="http://schemas.microsoft.com/office/powerpoint/2010/main" val="426617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240"/>
              </a:lnSpc>
            </a:pPr>
            <a:r>
              <a:rPr lang="en-US" dirty="0" smtClean="0"/>
              <a:t>Now</a:t>
            </a:r>
            <a:r>
              <a:rPr lang="en-US" dirty="0">
                <a:solidFill>
                  <a:schemeClr val="accent1"/>
                </a:solidFill>
              </a:rPr>
              <a:t> </a:t>
            </a:r>
            <a:r>
              <a:rPr lang="en-US" dirty="0" smtClean="0"/>
              <a:t>Start Practicing on Khan </a:t>
            </a:r>
            <a:r>
              <a:rPr lang="en-US" dirty="0"/>
              <a:t>Academy </a:t>
            </a:r>
            <a:r>
              <a:rPr lang="en-US" dirty="0" smtClean="0"/>
              <a:t>with Personalized </a:t>
            </a:r>
            <a:r>
              <a:rPr lang="en-US" dirty="0"/>
              <a:t>Recommendations</a:t>
            </a:r>
          </a:p>
        </p:txBody>
      </p:sp>
      <p:sp>
        <p:nvSpPr>
          <p:cNvPr id="9" name="Content Placeholder 8"/>
          <p:cNvSpPr>
            <a:spLocks noGrp="1"/>
          </p:cNvSpPr>
          <p:nvPr>
            <p:ph sz="half" idx="2"/>
          </p:nvPr>
        </p:nvSpPr>
        <p:spPr>
          <a:xfrm>
            <a:off x="603169" y="1964968"/>
            <a:ext cx="2855139" cy="4132946"/>
          </a:xfrm>
        </p:spPr>
        <p:txBody>
          <a:bodyPr>
            <a:noAutofit/>
          </a:bodyPr>
          <a:lstStyle/>
          <a:p>
            <a:pPr>
              <a:spcBef>
                <a:spcPts val="1000"/>
              </a:spcBef>
            </a:pPr>
            <a:r>
              <a:rPr lang="en-US" sz="1500" dirty="0"/>
              <a:t>You can start your practice in either </a:t>
            </a:r>
            <a:r>
              <a:rPr lang="en-US" sz="1500" dirty="0" smtClean="0"/>
              <a:t>Math or </a:t>
            </a:r>
            <a:r>
              <a:rPr lang="en-US" sz="1500" dirty="0"/>
              <a:t>Evidence Based Reading &amp; Writing.</a:t>
            </a:r>
          </a:p>
          <a:p>
            <a:pPr>
              <a:spcBef>
                <a:spcPts val="1200"/>
              </a:spcBef>
            </a:pPr>
            <a:r>
              <a:rPr lang="en-US" sz="1500" dirty="0"/>
              <a:t>The </a:t>
            </a:r>
            <a:r>
              <a:rPr lang="en-US" sz="1500" dirty="0" smtClean="0"/>
              <a:t>recommendations</a:t>
            </a:r>
            <a:br>
              <a:rPr lang="en-US" sz="1500" dirty="0" smtClean="0"/>
            </a:br>
            <a:r>
              <a:rPr lang="en-US" sz="1500" dirty="0" smtClean="0"/>
              <a:t>are </a:t>
            </a:r>
            <a:r>
              <a:rPr lang="en-US" sz="1500" dirty="0"/>
              <a:t>based on how you did on the PSAT/NMSQT or PSAT 8/9. </a:t>
            </a:r>
          </a:p>
          <a:p>
            <a:pPr>
              <a:spcBef>
                <a:spcPts val="1200"/>
              </a:spcBef>
            </a:pPr>
            <a:r>
              <a:rPr lang="en-US" sz="1500" dirty="0"/>
              <a:t>Keep practicing –</a:t>
            </a:r>
            <a:br>
              <a:rPr lang="en-US" sz="1500" dirty="0"/>
            </a:br>
            <a:r>
              <a:rPr lang="en-US" sz="1500" dirty="0"/>
              <a:t>with each additional problem and activity</a:t>
            </a:r>
            <a:br>
              <a:rPr lang="en-US" sz="1500" dirty="0"/>
            </a:br>
            <a:r>
              <a:rPr lang="en-US" sz="1500" dirty="0"/>
              <a:t>the personalization gets stronger and gets you closer to your goal</a:t>
            </a:r>
            <a:br>
              <a:rPr lang="en-US" sz="1500" dirty="0"/>
            </a:br>
            <a:r>
              <a:rPr lang="en-US" sz="1500" dirty="0"/>
              <a:t>score on the SAT,</a:t>
            </a:r>
            <a:br>
              <a:rPr lang="en-US" sz="1500" dirty="0"/>
            </a:br>
            <a:r>
              <a:rPr lang="en-US" sz="1500" dirty="0"/>
              <a:t>PSAT/NMSQT, PSAT 10</a:t>
            </a:r>
            <a:r>
              <a:rPr lang="en-US" sz="1500" dirty="0" smtClean="0"/>
              <a:t>,</a:t>
            </a:r>
            <a:br>
              <a:rPr lang="en-US" sz="1500" dirty="0" smtClean="0"/>
            </a:br>
            <a:r>
              <a:rPr lang="en-US" sz="1500" dirty="0" smtClean="0"/>
              <a:t>or </a:t>
            </a:r>
            <a:r>
              <a:rPr lang="en-US" sz="1500" dirty="0"/>
              <a:t>PSAT 8/9.</a:t>
            </a:r>
          </a:p>
          <a:p>
            <a:endParaRPr lang="en-US" sz="1500" dirty="0"/>
          </a:p>
        </p:txBody>
      </p:sp>
      <p:sp>
        <p:nvSpPr>
          <p:cNvPr id="5" name="Slide Number Placeholder 4"/>
          <p:cNvSpPr>
            <a:spLocks noGrp="1"/>
          </p:cNvSpPr>
          <p:nvPr>
            <p:ph type="sldNum" sz="quarter" idx="12"/>
          </p:nvPr>
        </p:nvSpPr>
        <p:spPr/>
        <p:txBody>
          <a:bodyPr/>
          <a:lstStyle/>
          <a:p>
            <a:fld id="{DF625FB1-CAA2-1745-BF48-B99B069FDFDF}" type="slidenum">
              <a:rPr lang="en-US" smtClean="0"/>
              <a:pPr/>
              <a:t>8</a:t>
            </a:fld>
            <a:endParaRPr lang="en-US" dirty="0"/>
          </a:p>
        </p:txBody>
      </p:sp>
      <p:pic>
        <p:nvPicPr>
          <p:cNvPr id="2" name="Picture 1" descr="SATDashboard-Af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94" y="2107217"/>
            <a:ext cx="4805931" cy="3454263"/>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Tree>
    <p:extLst>
      <p:ext uri="{BB962C8B-B14F-4D97-AF65-F5344CB8AC3E}">
        <p14:creationId xmlns:p14="http://schemas.microsoft.com/office/powerpoint/2010/main" val="100243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t" anchorCtr="0">
        <a:normAutofit/>
      </a:bodyPr>
      <a:lstStyle>
        <a:defPPr>
          <a:defRPr sz="1400" dirty="0" smtClean="0">
            <a:solidFill>
              <a:schemeClr val="tx1">
                <a:lumMod val="85000"/>
                <a:lumOff val="1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5050</TotalTime>
  <Words>660</Words>
  <Application>Microsoft Office PowerPoint</Application>
  <PresentationFormat>On-screen Show (4:3)</PresentationFormat>
  <Paragraphs>64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Linking Khan Academy and College Board Student Accounts</vt:lpstr>
      <vt:lpstr>Why link Khan Academy and College Board Accounts? </vt:lpstr>
      <vt:lpstr>Steps to link your College Board and Khan Academy Accounts</vt:lpstr>
      <vt:lpstr>Step 1: Create a Khan Academy Account</vt:lpstr>
      <vt:lpstr>Step 2:  Begin to link your Khan Academy Account to College Board</vt:lpstr>
      <vt:lpstr>Step 3: Create a College Board Account</vt:lpstr>
      <vt:lpstr>Step 3: And Hit Send to Link Accounts</vt:lpstr>
      <vt:lpstr>Now Start Practicing on Khan Academy with Personalized Recommendations</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College Board and Khan Academy Student Accounts</dc:title>
  <dc:subject>Students can use their scores to get free, personalized SAT practice from Khan Academy in just three steps.</dc:subject>
  <dc:creator>The College Board, PSAT/NMSQT, SAT Suite of Assessments</dc:creator>
  <cp:keywords>Score release, PSAT/NMSQT, Khan Academy, College Board, SAT Suite of Assessments</cp:keywords>
  <cp:lastModifiedBy>Bielawski, Rhonda</cp:lastModifiedBy>
  <cp:revision>249</cp:revision>
  <cp:lastPrinted>2015-05-22T15:52:36Z</cp:lastPrinted>
  <dcterms:created xsi:type="dcterms:W3CDTF">2013-10-07T17:33:18Z</dcterms:created>
  <dcterms:modified xsi:type="dcterms:W3CDTF">2016-02-26T15:09:00Z</dcterms:modified>
</cp:coreProperties>
</file>