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02" r:id="rId44"/>
    <p:sldId id="303" r:id="rId45"/>
    <p:sldId id="305" r:id="rId46"/>
    <p:sldId id="304" r:id="rId47"/>
    <p:sldId id="306" r:id="rId48"/>
    <p:sldId id="307" r:id="rId49"/>
    <p:sldId id="308" r:id="rId50"/>
    <p:sldId id="309" r:id="rId51"/>
    <p:sldId id="310" r:id="rId52"/>
    <p:sldId id="311" r:id="rId53"/>
    <p:sldId id="299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1C7"/>
    <a:srgbClr val="9CFB60"/>
    <a:srgbClr val="F54BBA"/>
    <a:srgbClr val="AF7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1044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8C8C-1574-4811-8E93-350AE516E31F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C094-343F-4F5C-A245-E7424ABAB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04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8C8C-1574-4811-8E93-350AE516E31F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C094-343F-4F5C-A245-E7424ABAB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0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8C8C-1574-4811-8E93-350AE516E31F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C094-343F-4F5C-A245-E7424ABAB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2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8C8C-1574-4811-8E93-350AE516E31F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C094-343F-4F5C-A245-E7424ABAB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2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8C8C-1574-4811-8E93-350AE516E31F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C094-343F-4F5C-A245-E7424ABAB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7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8C8C-1574-4811-8E93-350AE516E31F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C094-343F-4F5C-A245-E7424ABAB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7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8C8C-1574-4811-8E93-350AE516E31F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C094-343F-4F5C-A245-E7424ABAB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43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8C8C-1574-4811-8E93-350AE516E31F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C094-343F-4F5C-A245-E7424ABAB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0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8C8C-1574-4811-8E93-350AE516E31F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C094-343F-4F5C-A245-E7424ABAB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8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8C8C-1574-4811-8E93-350AE516E31F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C094-343F-4F5C-A245-E7424ABAB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73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8C8C-1574-4811-8E93-350AE516E31F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C094-343F-4F5C-A245-E7424ABAB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6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28C8C-1574-4811-8E93-350AE516E31F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0C094-343F-4F5C-A245-E7424ABAB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3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eb work\ESL\powerpoints\main idea\Slide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14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eb work\ESL\powerpoints\main idea\Main_Idea comic sans removed\Slide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4343400"/>
            <a:ext cx="6729210" cy="23544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900" b="1" dirty="0" smtClean="0">
                <a:latin typeface="HelloAsparagus" panose="02000603000000000000" pitchFamily="2" charset="0"/>
                <a:ea typeface="HelloAsparagus" panose="02000603000000000000" pitchFamily="2" charset="0"/>
              </a:rPr>
              <a:t>Each supporting detail</a:t>
            </a:r>
          </a:p>
          <a:p>
            <a:pPr algn="ctr"/>
            <a:r>
              <a:rPr lang="en-US" sz="4900" b="1" dirty="0" smtClean="0">
                <a:latin typeface="HelloAsparagus" panose="02000603000000000000" pitchFamily="2" charset="0"/>
                <a:ea typeface="HelloAsparagus" panose="02000603000000000000" pitchFamily="2" charset="0"/>
              </a:rPr>
              <a:t>helps explain or prove</a:t>
            </a:r>
          </a:p>
          <a:p>
            <a:pPr algn="ctr"/>
            <a:r>
              <a:rPr lang="en-US" sz="4900" b="1" dirty="0">
                <a:latin typeface="HelloAsparagus" panose="02000603000000000000" pitchFamily="2" charset="0"/>
                <a:ea typeface="HelloAsparagus" panose="02000603000000000000" pitchFamily="2" charset="0"/>
              </a:rPr>
              <a:t>t</a:t>
            </a:r>
            <a:r>
              <a:rPr lang="en-US" sz="4900" b="1" dirty="0" smtClean="0">
                <a:latin typeface="HelloAsparagus" panose="02000603000000000000" pitchFamily="2" charset="0"/>
                <a:ea typeface="HelloAsparagus" panose="02000603000000000000" pitchFamily="2" charset="0"/>
              </a:rPr>
              <a:t>he main idea.</a:t>
            </a:r>
            <a:endParaRPr lang="en-US" sz="4900" dirty="0">
              <a:latin typeface="HelloAsparagus" panose="02000603000000000000" pitchFamily="2" charset="0"/>
              <a:ea typeface="HelloAsparagu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23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eb work\ESL\powerpoints\main idea\Main_Idea comic sans removed\Main_Idea comic sans removed\Slide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95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eb work\ESL\powerpoints\main idea\Main_Idea comic sans removed\Slide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1600"/>
            <a:ext cx="5346655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8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eb work\ESL\powerpoints\main idea\Main_Idea comic sans removed\Slide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5611240"/>
            <a:ext cx="9144793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5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eb work\ESL\powerpoints\main idea\Main_Idea comic sans removed\Slide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590800"/>
            <a:ext cx="6291617" cy="43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4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eb work\ESL\powerpoints\main idea\Main_Idea comic sans removed\Slide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5908" y="5538082"/>
            <a:ext cx="9644708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0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eb work\ESL\powerpoints\main idea\Main_Idea comic sans removed\Slide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82" y="1752600"/>
            <a:ext cx="8718036" cy="2359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358" y="4013963"/>
            <a:ext cx="8882642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0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eb work\ESL\powerpoints\main idea\Main_Idea comic sans removed\Slide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82" y="1600200"/>
            <a:ext cx="8718036" cy="2804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4245618"/>
            <a:ext cx="9260627" cy="2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5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eb work\ESL\powerpoints\main idea\Main_Idea comic sans removed\Slide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43" y="3727452"/>
            <a:ext cx="8504657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1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eb work\ESL\powerpoints\main idea\Main_Idea comic sans removed\Slid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30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eb work\ESL\powerpoints\main idea\Main_Idea comic sans removed\Main_Idea comic sans removed\Slid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08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eb work\ESL\powerpoints\main idea\Main_Idea comic sans removed\Slide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16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eb work\ESL\powerpoints\main idea\Main_Idea comic sans removed\Slide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24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eb work\ESL\powerpoints\main idea\Main_Idea comic sans removed\Slide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410200"/>
            <a:ext cx="5340559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7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eb work\ESL\powerpoints\main idea\Main_Idea comic sans removed\Main_Idea comic sans removed\Slide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94278"/>
            <a:ext cx="3462828" cy="20118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4191000"/>
            <a:ext cx="3407959" cy="2011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5481" y="2286000"/>
            <a:ext cx="3127519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3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eb work\ESL\powerpoints\main idea\Main_Idea comic sans removed\Slide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82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eb work\ESL\powerpoints\main idea\Main_Idea comic sans removed\Slide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029200"/>
            <a:ext cx="6492803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5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eb work\ESL\powerpoints\main idea\Main_Idea comic sans removed\Main_Idea comic sans removed\Slide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16272"/>
            <a:ext cx="3615241" cy="32982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793" y="4223732"/>
            <a:ext cx="3499407" cy="2469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1452301"/>
            <a:ext cx="3468925" cy="29872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7089" y="4647975"/>
            <a:ext cx="3316511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5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eb work\ESL\powerpoints\main idea\Main_Idea comic sans removed\Main_Idea comic sans removed\Slide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16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eb work\ESL\powerpoints\main idea\Main_Idea comic sans removed\Slide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013807"/>
            <a:ext cx="5846571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4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eb work\ESL\powerpoints\main idea\Main_Idea comic sans removed\Slide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54397"/>
            <a:ext cx="3341687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14800"/>
            <a:ext cx="3328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03633"/>
            <a:ext cx="3382963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18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eb work\ESL\powerpoints\main idea\Main_Idea comic sans removed\Slid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4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eb work\ESL\powerpoints\main idea\Main_Idea comic sans removed\Main_Idea comic sans removed\Slide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05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eb work\ESL\powerpoints\main idea\Main_Idea comic sans removed\Main_Idea comic sans removed\Slide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562600"/>
            <a:ext cx="7163421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6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eb work\ESL\powerpoints\main idea\Main_Idea comic sans removed\Main_Idea comic sans removed\Slide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30" y="1905000"/>
            <a:ext cx="3389670" cy="26824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4114800"/>
            <a:ext cx="3298222" cy="2286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2031407"/>
            <a:ext cx="3188484" cy="19569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4901001"/>
            <a:ext cx="3182388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1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eb work\ESL\powerpoints\main idea\Main_Idea comic sans removed\Slide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34610"/>
            <a:ext cx="6395258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8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eb work\ESL\powerpoints\main idea\Main_Idea comic sans removed\Slide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22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eb work\ESL\powerpoints\main idea\Main_Idea comic sans removed\Slide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17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eb work\ESL\powerpoints\main idea\Main_Idea comic sans removed\Slide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574687"/>
            <a:ext cx="5755123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eb work\ESL\powerpoints\main idea\Main_Idea comic sans removed\Slide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3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eb work\ESL\powerpoints\main idea\Main_Idea comic sans removed\Slide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953000"/>
            <a:ext cx="6224555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eb work\ESL\powerpoints\main idea\Main_Idea comic sans removed\Main_Idea comic sans removed\Slide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75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eb work\ESL\powerpoints\main idea\Main_Idea comic sans removed\Slid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419600"/>
            <a:ext cx="7669433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4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eb work\ESL\powerpoints\main idea\Main_Idea comic sans removed\Slide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1093" y="5562600"/>
            <a:ext cx="6460707" cy="10926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C. </a:t>
            </a:r>
            <a:r>
              <a:rPr lang="en-US" sz="3500" b="1" dirty="0" smtClean="0">
                <a:latin typeface="HelloAsparagus" panose="02000603000000000000" pitchFamily="2" charset="0"/>
                <a:ea typeface="HelloAsparagus" panose="02000603000000000000" pitchFamily="2" charset="0"/>
              </a:rPr>
              <a:t>Fishing Bait: Options Galore</a:t>
            </a:r>
          </a:p>
        </p:txBody>
      </p:sp>
    </p:spTree>
    <p:extLst>
      <p:ext uri="{BB962C8B-B14F-4D97-AF65-F5344CB8AC3E}">
        <p14:creationId xmlns:p14="http://schemas.microsoft.com/office/powerpoint/2010/main" val="401114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eb work\ESL\powerpoints\main idea\Main_Idea comic sans removed\Main_Idea comic sans removed\Slide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0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eb work\ESL\powerpoints\main idea\Main_Idea comic sans removed\Slide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74" y="5425303"/>
            <a:ext cx="6626926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9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eb work\ESL\powerpoints\main idea\Main_Idea comic sans removed\Slide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76200"/>
            <a:ext cx="6553200" cy="1295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 smtClean="0">
                <a:solidFill>
                  <a:srgbClr val="FF0000"/>
                </a:solidFill>
                <a:latin typeface="Berlin Sans FB" panose="020E0602020502020306" pitchFamily="34" charset="0"/>
                <a:cs typeface="Abadi MT Condensed Extra Bold"/>
              </a:rPr>
              <a:t>Let’s Review #1</a:t>
            </a:r>
            <a:endParaRPr lang="en-US" sz="4500" dirty="0">
              <a:solidFill>
                <a:srgbClr val="FF0000"/>
              </a:solidFill>
              <a:latin typeface="Berlin Sans FB" panose="020E0602020502020306" pitchFamily="34" charset="0"/>
              <a:cs typeface="Abadi MT Condensed Extra Bol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219200"/>
            <a:ext cx="6553200" cy="5410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solidFill>
                  <a:srgbClr val="FFFFFF"/>
                </a:solidFill>
                <a:latin typeface="Berlin Sans FB" panose="020E0602020502020306" pitchFamily="34" charset="0"/>
                <a:cs typeface="Abadi MT Condensed Extra Bold"/>
              </a:rPr>
              <a:t>I like to use the computer for many things. First, I like to play math games. Second, I like to write stories. Last, I enjoy watching videos. This is why I enjoy using the computer! </a:t>
            </a:r>
            <a:endParaRPr lang="en-US" sz="3500" dirty="0">
              <a:solidFill>
                <a:srgbClr val="FFFFFF"/>
              </a:solidFill>
              <a:latin typeface="Berlin Sans FB" panose="020E0602020502020306" pitchFamily="34" charset="0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16136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eb work\ESL\powerpoints\main idea\Main_Idea comic sans removed\Slide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1724" y="76200"/>
            <a:ext cx="6723186" cy="1295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 smtClean="0">
                <a:solidFill>
                  <a:srgbClr val="FF0000"/>
                </a:solidFill>
                <a:latin typeface="Berlin Sans FB" panose="020E0602020502020306" pitchFamily="34" charset="0"/>
                <a:cs typeface="Abadi MT Condensed Extra Bold"/>
              </a:rPr>
              <a:t>Let’s Review</a:t>
            </a:r>
            <a:endParaRPr lang="en-US" sz="4500" dirty="0">
              <a:solidFill>
                <a:srgbClr val="FF0000"/>
              </a:solidFill>
              <a:latin typeface="Berlin Sans FB" panose="020E0602020502020306" pitchFamily="34" charset="0"/>
              <a:cs typeface="Abadi MT Condensed Extra Bol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1143000"/>
            <a:ext cx="6711463" cy="5410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solidFill>
                  <a:srgbClr val="FFFFFF"/>
                </a:solidFill>
                <a:latin typeface="Berlin Sans FB" panose="020E0602020502020306" pitchFamily="34" charset="0"/>
                <a:cs typeface="Abadi MT Condensed Extra Bold"/>
              </a:rPr>
              <a:t>What was the main idea?</a:t>
            </a:r>
          </a:p>
          <a:p>
            <a:pPr algn="ctr"/>
            <a:endParaRPr lang="en-US" sz="3500" dirty="0">
              <a:solidFill>
                <a:srgbClr val="FFFFFF"/>
              </a:solidFill>
              <a:latin typeface="Berlin Sans FB" panose="020E0602020502020306" pitchFamily="34" charset="0"/>
              <a:cs typeface="Abadi MT Condensed Extra Bold"/>
            </a:endParaRPr>
          </a:p>
          <a:p>
            <a:pPr algn="ctr"/>
            <a:r>
              <a:rPr lang="en-US" sz="3500" dirty="0" smtClean="0">
                <a:solidFill>
                  <a:srgbClr val="FFFFFF"/>
                </a:solidFill>
                <a:latin typeface="Berlin Sans FB" panose="020E0602020502020306" pitchFamily="34" charset="0"/>
                <a:cs typeface="Abadi MT Condensed Extra Bold"/>
              </a:rPr>
              <a:t>A. The computer has many uses.</a:t>
            </a:r>
          </a:p>
          <a:p>
            <a:pPr algn="ctr"/>
            <a:r>
              <a:rPr lang="en-US" sz="3500" dirty="0" smtClean="0">
                <a:solidFill>
                  <a:srgbClr val="FFFFFF"/>
                </a:solidFill>
                <a:latin typeface="Berlin Sans FB" panose="020E0602020502020306" pitchFamily="34" charset="0"/>
                <a:cs typeface="Abadi MT Condensed Extra Bold"/>
              </a:rPr>
              <a:t>B. Watching videos is fun.</a:t>
            </a:r>
          </a:p>
          <a:p>
            <a:pPr algn="ctr"/>
            <a:r>
              <a:rPr lang="en-US" sz="3500" dirty="0" smtClean="0">
                <a:solidFill>
                  <a:srgbClr val="FFFFFF"/>
                </a:solidFill>
                <a:latin typeface="Berlin Sans FB" panose="020E0602020502020306" pitchFamily="34" charset="0"/>
                <a:cs typeface="Abadi MT Condensed Extra Bold"/>
              </a:rPr>
              <a:t>C. I want a new computer.</a:t>
            </a:r>
          </a:p>
          <a:p>
            <a:pPr algn="ctr"/>
            <a:r>
              <a:rPr lang="en-US" sz="3500" dirty="0" smtClean="0">
                <a:solidFill>
                  <a:srgbClr val="FFFFFF"/>
                </a:solidFill>
                <a:latin typeface="Berlin Sans FB" panose="020E0602020502020306" pitchFamily="34" charset="0"/>
                <a:cs typeface="Abadi MT Condensed Extra Bold"/>
              </a:rPr>
              <a:t>D. The Internet is huge</a:t>
            </a:r>
            <a:endParaRPr lang="en-US" sz="3500" dirty="0">
              <a:solidFill>
                <a:srgbClr val="FFFFFF"/>
              </a:solidFill>
              <a:latin typeface="Berlin Sans FB" panose="020E0602020502020306" pitchFamily="34" charset="0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287703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eb work\ESL\powerpoints\main idea\Main_Idea comic sans removed\Slide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76200"/>
            <a:ext cx="6553200" cy="1295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 smtClean="0">
                <a:solidFill>
                  <a:srgbClr val="FF0000"/>
                </a:solidFill>
                <a:latin typeface="Berlin Sans FB" panose="020E0602020502020306" pitchFamily="34" charset="0"/>
                <a:cs typeface="Abadi MT Condensed Extra Bold"/>
              </a:rPr>
              <a:t>Let’s Review #2</a:t>
            </a:r>
            <a:endParaRPr lang="en-US" sz="4500" dirty="0">
              <a:solidFill>
                <a:srgbClr val="FF0000"/>
              </a:solidFill>
              <a:latin typeface="Berlin Sans FB" panose="020E0602020502020306" pitchFamily="34" charset="0"/>
              <a:cs typeface="Abadi MT Condensed Extra Bol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219200"/>
            <a:ext cx="6553200" cy="5410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solidFill>
                  <a:srgbClr val="FFFFFF"/>
                </a:solidFill>
                <a:latin typeface="Berlin Sans FB" panose="020E0602020502020306" pitchFamily="34" charset="0"/>
                <a:cs typeface="Abadi MT Condensed Extra Bold"/>
              </a:rPr>
              <a:t>After dinner my mom always serves dessert. Sometimes we have cookies. They are my favorite. Other times we go to </a:t>
            </a:r>
            <a:r>
              <a:rPr lang="en-US" sz="3400" dirty="0" err="1" smtClean="0">
                <a:solidFill>
                  <a:srgbClr val="FFFFFF"/>
                </a:solidFill>
                <a:latin typeface="Berlin Sans FB" panose="020E0602020502020306" pitchFamily="34" charset="0"/>
                <a:cs typeface="Abadi MT Condensed Extra Bold"/>
              </a:rPr>
              <a:t>Bruster’s</a:t>
            </a:r>
            <a:r>
              <a:rPr lang="en-US" sz="3400" dirty="0" smtClean="0">
                <a:solidFill>
                  <a:srgbClr val="FFFFFF"/>
                </a:solidFill>
                <a:latin typeface="Berlin Sans FB" panose="020E0602020502020306" pitchFamily="34" charset="0"/>
                <a:cs typeface="Abadi MT Condensed Extra Bold"/>
              </a:rPr>
              <a:t> and get some ice cream. Mint Chocolate Chip is the best. But other times, we get Grandma’s special </a:t>
            </a:r>
            <a:r>
              <a:rPr lang="en-US" sz="3400" dirty="0" err="1" smtClean="0">
                <a:solidFill>
                  <a:srgbClr val="FFFFFF"/>
                </a:solidFill>
                <a:latin typeface="Berlin Sans FB" panose="020E0602020502020306" pitchFamily="34" charset="0"/>
                <a:cs typeface="Abadi MT Condensed Extra Bold"/>
              </a:rPr>
              <a:t>Cannolis</a:t>
            </a:r>
            <a:r>
              <a:rPr lang="en-US" sz="3400" dirty="0" smtClean="0">
                <a:solidFill>
                  <a:srgbClr val="FFFFFF"/>
                </a:solidFill>
                <a:latin typeface="Berlin Sans FB" panose="020E0602020502020306" pitchFamily="34" charset="0"/>
                <a:cs typeface="Abadi MT Condensed Extra Bold"/>
              </a:rPr>
              <a:t>. No matter what, we always get some kind of dessert. </a:t>
            </a:r>
            <a:endParaRPr lang="en-US" sz="3400" dirty="0">
              <a:solidFill>
                <a:srgbClr val="FFFFFF"/>
              </a:solidFill>
              <a:latin typeface="Berlin Sans FB" panose="020E0602020502020306" pitchFamily="34" charset="0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95200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eb work\ESL\powerpoints\main idea\Main_Idea comic sans removed\Slide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76200"/>
            <a:ext cx="6553200" cy="1295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 smtClean="0">
                <a:solidFill>
                  <a:srgbClr val="FF0000"/>
                </a:solidFill>
                <a:latin typeface="Berlin Sans FB" panose="020E0602020502020306" pitchFamily="34" charset="0"/>
                <a:cs typeface="Abadi MT Condensed Extra Bold"/>
              </a:rPr>
              <a:t>Let’s Review</a:t>
            </a:r>
            <a:endParaRPr lang="en-US" sz="4500" dirty="0">
              <a:solidFill>
                <a:srgbClr val="FF0000"/>
              </a:solidFill>
              <a:latin typeface="Berlin Sans FB" panose="020E0602020502020306" pitchFamily="34" charset="0"/>
              <a:cs typeface="Abadi MT Condensed Extra Bol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219200"/>
            <a:ext cx="6553200" cy="5410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rgbClr val="FFFFFF"/>
                </a:solidFill>
                <a:latin typeface="Berlin Sans FB" panose="020E0602020502020306" pitchFamily="34" charset="0"/>
                <a:cs typeface="Abadi MT Condensed Extra Bold"/>
              </a:rPr>
              <a:t>What was the main idea?</a:t>
            </a:r>
          </a:p>
          <a:p>
            <a:endParaRPr lang="en-US" sz="3800" dirty="0">
              <a:solidFill>
                <a:srgbClr val="FFFFFF"/>
              </a:solidFill>
              <a:latin typeface="Berlin Sans FB" panose="020E0602020502020306" pitchFamily="34" charset="0"/>
              <a:cs typeface="Abadi MT Condensed Extra Bold"/>
            </a:endParaRPr>
          </a:p>
          <a:p>
            <a:pPr marL="914400" indent="-914400">
              <a:buAutoNum type="alphaUcPeriod"/>
            </a:pPr>
            <a:r>
              <a:rPr lang="en-US" sz="3800" dirty="0" smtClean="0">
                <a:solidFill>
                  <a:srgbClr val="FFFFFF"/>
                </a:solidFill>
                <a:latin typeface="Berlin Sans FB" panose="020E0602020502020306" pitchFamily="34" charset="0"/>
                <a:cs typeface="Abadi MT Condensed Extra Bold"/>
              </a:rPr>
              <a:t>Grandma makes good treats</a:t>
            </a:r>
          </a:p>
          <a:p>
            <a:pPr marL="914400" indent="-914400">
              <a:buAutoNum type="alphaUcPeriod"/>
            </a:pPr>
            <a:r>
              <a:rPr lang="en-US" sz="3800" dirty="0" smtClean="0">
                <a:solidFill>
                  <a:srgbClr val="FFFFFF"/>
                </a:solidFill>
                <a:latin typeface="Berlin Sans FB" panose="020E0602020502020306" pitchFamily="34" charset="0"/>
                <a:cs typeface="Abadi MT Condensed Extra Bold"/>
              </a:rPr>
              <a:t>Dessert is special</a:t>
            </a:r>
          </a:p>
          <a:p>
            <a:pPr marL="914400" indent="-914400">
              <a:buAutoNum type="alphaUcPeriod"/>
            </a:pPr>
            <a:r>
              <a:rPr lang="en-US" sz="3800" dirty="0" smtClean="0">
                <a:solidFill>
                  <a:srgbClr val="FFFFFF"/>
                </a:solidFill>
                <a:latin typeface="Berlin Sans FB" panose="020E0602020502020306" pitchFamily="34" charset="0"/>
                <a:cs typeface="Abadi MT Condensed Extra Bold"/>
              </a:rPr>
              <a:t>Desserts After Dinner</a:t>
            </a:r>
          </a:p>
          <a:p>
            <a:pPr marL="914400" indent="-914400">
              <a:buAutoNum type="alphaUcPeriod"/>
            </a:pPr>
            <a:r>
              <a:rPr lang="en-US" sz="3800" dirty="0" smtClean="0">
                <a:solidFill>
                  <a:srgbClr val="FFFFFF"/>
                </a:solidFill>
                <a:latin typeface="Berlin Sans FB" panose="020E0602020502020306" pitchFamily="34" charset="0"/>
                <a:cs typeface="Abadi MT Condensed Extra Bold"/>
              </a:rPr>
              <a:t>Cookies are a great dessert</a:t>
            </a:r>
            <a:endParaRPr lang="en-US" sz="3800" dirty="0">
              <a:solidFill>
                <a:srgbClr val="FFFFFF"/>
              </a:solidFill>
              <a:latin typeface="Berlin Sans FB" panose="020E0602020502020306" pitchFamily="34" charset="0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99627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eb work\ESL\powerpoints\main idea\Main_Idea comic sans removed\Slide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76200"/>
            <a:ext cx="6553200" cy="1295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 smtClean="0">
                <a:solidFill>
                  <a:srgbClr val="FF0000"/>
                </a:solidFill>
                <a:latin typeface="Berlin Sans FB" panose="020E0602020502020306" pitchFamily="34" charset="0"/>
                <a:cs typeface="Abadi MT Condensed Extra Bold"/>
              </a:rPr>
              <a:t>Let’s Review #3</a:t>
            </a:r>
            <a:endParaRPr lang="en-US" sz="4500" dirty="0">
              <a:solidFill>
                <a:srgbClr val="FF0000"/>
              </a:solidFill>
              <a:latin typeface="Berlin Sans FB" panose="020E0602020502020306" pitchFamily="34" charset="0"/>
              <a:cs typeface="Abadi MT Condensed Extra Bol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219200"/>
            <a:ext cx="6553200" cy="5410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solidFill>
                  <a:srgbClr val="FFFFFF"/>
                </a:solidFill>
                <a:latin typeface="Berlin Sans FB" panose="020E0602020502020306" pitchFamily="34" charset="0"/>
                <a:cs typeface="Abadi MT Condensed Extra Bold"/>
              </a:rPr>
              <a:t>There are lots of fun things to do in Pittsburgh. First, you can go to one of the many museums. I enjoy the Science Center the most. Next, you could go to a Pirates, Steelers, or Penguins game. Finally, you can ride the incline and see the whole city from Mount Washington. You could have a lot of fun exploring this city!</a:t>
            </a:r>
            <a:endParaRPr lang="en-US" sz="3400" dirty="0">
              <a:solidFill>
                <a:srgbClr val="FFFFFF"/>
              </a:solidFill>
              <a:latin typeface="Berlin Sans FB" panose="020E0602020502020306" pitchFamily="34" charset="0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167043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eb work\ESL\powerpoints\main idea\Main_Idea comic sans removed\Slide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76200"/>
            <a:ext cx="6553200" cy="1295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 smtClean="0">
                <a:solidFill>
                  <a:srgbClr val="FF0000"/>
                </a:solidFill>
                <a:latin typeface="Berlin Sans FB" panose="020E0602020502020306" pitchFamily="34" charset="0"/>
                <a:cs typeface="Abadi MT Condensed Extra Bold"/>
              </a:rPr>
              <a:t>Let’s Review</a:t>
            </a:r>
            <a:endParaRPr lang="en-US" sz="4500" dirty="0">
              <a:solidFill>
                <a:srgbClr val="FF0000"/>
              </a:solidFill>
              <a:latin typeface="Berlin Sans FB" panose="020E0602020502020306" pitchFamily="34" charset="0"/>
              <a:cs typeface="Abadi MT Condensed Extra Bol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219200"/>
            <a:ext cx="6553200" cy="5410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rgbClr val="FFFFFF"/>
                </a:solidFill>
                <a:latin typeface="Berlin Sans FB" panose="020E0602020502020306" pitchFamily="34" charset="0"/>
                <a:cs typeface="Abadi MT Condensed Extra Bold"/>
              </a:rPr>
              <a:t>What is a supporting detail in that paragraph?</a:t>
            </a:r>
            <a:endParaRPr lang="en-US" sz="3800" dirty="0">
              <a:solidFill>
                <a:srgbClr val="FFFFFF"/>
              </a:solidFill>
              <a:latin typeface="Berlin Sans FB" panose="020E0602020502020306" pitchFamily="34" charset="0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259759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eb work\ESL\powerpoints\main idea\Main_Idea comic sans removed\Slide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76200"/>
            <a:ext cx="6553200" cy="1295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 smtClean="0">
                <a:solidFill>
                  <a:srgbClr val="FF0000"/>
                </a:solidFill>
                <a:latin typeface="Berlin Sans FB" panose="020E0602020502020306" pitchFamily="34" charset="0"/>
                <a:cs typeface="Abadi MT Condensed Extra Bold"/>
              </a:rPr>
              <a:t>Let’s Review #4</a:t>
            </a:r>
            <a:endParaRPr lang="en-US" sz="4500" dirty="0">
              <a:solidFill>
                <a:srgbClr val="FF0000"/>
              </a:solidFill>
              <a:latin typeface="Berlin Sans FB" panose="020E0602020502020306" pitchFamily="34" charset="0"/>
              <a:cs typeface="Abadi MT Condensed Extra Bol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219200"/>
            <a:ext cx="6553200" cy="5410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solidFill>
                  <a:srgbClr val="FFFFFF"/>
                </a:solidFill>
                <a:latin typeface="Berlin Sans FB" panose="020E0602020502020306" pitchFamily="34" charset="0"/>
                <a:cs typeface="Abadi MT Condensed Extra Bold"/>
              </a:rPr>
              <a:t>Cupcakes are fantastic! A yellow, moist cake is easy to bite into over and over again. Fluffy and smooth icing sits on top of the mini cake. Sometimes, I dream about cupcakes with chocolate and strawberry icing. Where can I go get a cupcake? </a:t>
            </a:r>
            <a:endParaRPr lang="en-US" sz="3400" dirty="0">
              <a:solidFill>
                <a:srgbClr val="FFFFFF"/>
              </a:solidFill>
              <a:latin typeface="Berlin Sans FB" panose="020E0602020502020306" pitchFamily="34" charset="0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339220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eb work\ESL\powerpoints\main idea\Main_Idea comic sans removed\Slide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66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eb work\ESL\powerpoints\main idea\Main_Idea comic sans removed\Slide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76200"/>
            <a:ext cx="6553200" cy="1295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 smtClean="0">
                <a:solidFill>
                  <a:srgbClr val="FF0000"/>
                </a:solidFill>
                <a:latin typeface="Berlin Sans FB" panose="020E0602020502020306" pitchFamily="34" charset="0"/>
                <a:cs typeface="Abadi MT Condensed Extra Bold"/>
              </a:rPr>
              <a:t>Let’s Review</a:t>
            </a:r>
            <a:endParaRPr lang="en-US" sz="4500" dirty="0">
              <a:solidFill>
                <a:srgbClr val="FF0000"/>
              </a:solidFill>
              <a:latin typeface="Berlin Sans FB" panose="020E0602020502020306" pitchFamily="34" charset="0"/>
              <a:cs typeface="Abadi MT Condensed Extra Bol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219200"/>
            <a:ext cx="6553200" cy="5410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rgbClr val="FFFFFF"/>
                </a:solidFill>
                <a:latin typeface="Berlin Sans FB" panose="020E0602020502020306" pitchFamily="34" charset="0"/>
                <a:cs typeface="Abadi MT Condensed Extra Bold"/>
              </a:rPr>
              <a:t>What is a supporting detail in that paragraph?</a:t>
            </a:r>
            <a:endParaRPr lang="en-US" sz="3800" dirty="0">
              <a:solidFill>
                <a:srgbClr val="FFFFFF"/>
              </a:solidFill>
              <a:latin typeface="Berlin Sans FB" panose="020E0602020502020306" pitchFamily="34" charset="0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91448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eb work\ESL\powerpoints\main idea\Main_Idea comic sans removed\Slide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76200"/>
            <a:ext cx="6553200" cy="1295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 smtClean="0">
                <a:solidFill>
                  <a:srgbClr val="FF0000"/>
                </a:solidFill>
                <a:latin typeface="Berlin Sans FB" panose="020E0602020502020306" pitchFamily="34" charset="0"/>
                <a:cs typeface="Abadi MT Condensed Extra Bold"/>
              </a:rPr>
              <a:t>Let’s Review #5</a:t>
            </a:r>
            <a:endParaRPr lang="en-US" sz="4500" dirty="0">
              <a:solidFill>
                <a:srgbClr val="FF0000"/>
              </a:solidFill>
              <a:latin typeface="Berlin Sans FB" panose="020E0602020502020306" pitchFamily="34" charset="0"/>
              <a:cs typeface="Abadi MT Condensed Extra Bol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219200"/>
            <a:ext cx="6553200" cy="5410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solidFill>
                  <a:srgbClr val="FFFFFF"/>
                </a:solidFill>
                <a:latin typeface="Berlin Sans FB" panose="020E0602020502020306" pitchFamily="34" charset="0"/>
                <a:cs typeface="Abadi MT Condensed Extra Bold"/>
              </a:rPr>
              <a:t>Tony Hawk is a famous skate boarder. He got his first skateboard when he was 9! By age 12 he was sponsored, and by age 14 he was a professional. Today, he’s known for the skateboarding video game he helped to create called Pro Skater. Tony Hawk has accomplished a lot!  </a:t>
            </a:r>
            <a:endParaRPr lang="en-US" sz="3400" dirty="0">
              <a:solidFill>
                <a:srgbClr val="FFFFFF"/>
              </a:solidFill>
              <a:latin typeface="Berlin Sans FB" panose="020E0602020502020306" pitchFamily="34" charset="0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152482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eb work\ESL\powerpoints\main idea\Main_Idea comic sans removed\Slide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76200"/>
            <a:ext cx="6553200" cy="1295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 smtClean="0">
                <a:solidFill>
                  <a:srgbClr val="FF0000"/>
                </a:solidFill>
                <a:latin typeface="Berlin Sans FB" panose="020E0602020502020306" pitchFamily="34" charset="0"/>
                <a:cs typeface="Abadi MT Condensed Extra Bold"/>
              </a:rPr>
              <a:t>Let’s Review</a:t>
            </a:r>
            <a:endParaRPr lang="en-US" sz="4500" dirty="0">
              <a:solidFill>
                <a:srgbClr val="FF0000"/>
              </a:solidFill>
              <a:latin typeface="Berlin Sans FB" panose="020E0602020502020306" pitchFamily="34" charset="0"/>
              <a:cs typeface="Abadi MT Condensed Extra Bol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219200"/>
            <a:ext cx="6553200" cy="5410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rgbClr val="FFFFFF"/>
                </a:solidFill>
                <a:latin typeface="Berlin Sans FB" panose="020E0602020502020306" pitchFamily="34" charset="0"/>
                <a:cs typeface="Abadi MT Condensed Extra Bold"/>
              </a:rPr>
              <a:t>What the main idea of the passage?</a:t>
            </a:r>
            <a:endParaRPr lang="en-US" sz="3800" dirty="0">
              <a:solidFill>
                <a:srgbClr val="FFFFFF"/>
              </a:solidFill>
              <a:latin typeface="Berlin Sans FB" panose="020E0602020502020306" pitchFamily="34" charset="0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375287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eb work\ESL\powerpoints\main idea\Main_Idea comic sans removed\Slide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8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eb work\ESL\powerpoints\main idea\Main_Idea comic sans removed\Slide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96" y="3810000"/>
            <a:ext cx="7693819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6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eb work\ESL\powerpoints\main idea\Main_Idea comic sans removed\Slide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0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eb work\ESL\powerpoints\main idea\Main_Idea comic sans removed\Slid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0" y="791954"/>
            <a:ext cx="9132600" cy="60660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5410200"/>
            <a:ext cx="3816427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4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eb work\ESL\powerpoints\main idea\Main_Idea comic sans removed\Slide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91000"/>
            <a:ext cx="8492464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4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414</Words>
  <Application>Microsoft Office PowerPoint</Application>
  <PresentationFormat>On-screen Show (4:3)</PresentationFormat>
  <Paragraphs>34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DebLaptop</dc:creator>
  <cp:lastModifiedBy>Hinkson,Sherri</cp:lastModifiedBy>
  <cp:revision>135</cp:revision>
  <dcterms:created xsi:type="dcterms:W3CDTF">2013-09-08T13:23:59Z</dcterms:created>
  <dcterms:modified xsi:type="dcterms:W3CDTF">2015-11-11T19:52:36Z</dcterms:modified>
</cp:coreProperties>
</file>