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sldIdLst>
    <p:sldId id="256" r:id="rId2"/>
    <p:sldId id="299" r:id="rId3"/>
    <p:sldId id="287" r:id="rId4"/>
    <p:sldId id="288" r:id="rId5"/>
    <p:sldId id="305" r:id="rId6"/>
    <p:sldId id="306" r:id="rId7"/>
    <p:sldId id="307" r:id="rId8"/>
    <p:sldId id="308" r:id="rId9"/>
    <p:sldId id="312" r:id="rId10"/>
    <p:sldId id="310" r:id="rId11"/>
    <p:sldId id="289" r:id="rId12"/>
    <p:sldId id="301" r:id="rId13"/>
    <p:sldId id="290" r:id="rId14"/>
    <p:sldId id="309" r:id="rId15"/>
    <p:sldId id="270" r:id="rId16"/>
    <p:sldId id="303" r:id="rId17"/>
    <p:sldId id="311" r:id="rId18"/>
    <p:sldId id="304" r:id="rId19"/>
    <p:sldId id="302" r:id="rId20"/>
    <p:sldId id="298" r:id="rId21"/>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4" d="100"/>
          <a:sy n="54" d="100"/>
        </p:scale>
        <p:origin x="-2496" y="-10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198D-C6D2-064D-A531-FF1D87037E33}" type="slidenum">
              <a:rPr lang="en-US"/>
              <a:pPr>
                <a:defRPr/>
              </a:pPr>
              <a:t>‹#›</a:t>
            </a:fld>
            <a:endParaRPr lang="en-US"/>
          </a:p>
        </p:txBody>
      </p:sp>
    </p:spTree>
    <p:extLst>
      <p:ext uri="{BB962C8B-B14F-4D97-AF65-F5344CB8AC3E}">
        <p14:creationId xmlns:p14="http://schemas.microsoft.com/office/powerpoint/2010/main" val="23821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8E9529-E388-B44E-A2B6-2F1FC9A082C3}" type="slidenum">
              <a:rPr lang="en-US"/>
              <a:pPr>
                <a:defRPr/>
              </a:pPr>
              <a:t>‹#›</a:t>
            </a:fld>
            <a:endParaRPr lang="en-US"/>
          </a:p>
        </p:txBody>
      </p:sp>
    </p:spTree>
    <p:extLst>
      <p:ext uri="{BB962C8B-B14F-4D97-AF65-F5344CB8AC3E}">
        <p14:creationId xmlns:p14="http://schemas.microsoft.com/office/powerpoint/2010/main" val="225557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5"/>
            <a:ext cx="2159000" cy="6097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5"/>
            <a:ext cx="6324600" cy="6097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40BD2-E0C5-6843-B46E-3E39ED940D3C}" type="slidenum">
              <a:rPr lang="en-US"/>
              <a:pPr>
                <a:defRPr/>
              </a:pPr>
              <a:t>‹#›</a:t>
            </a:fld>
            <a:endParaRPr lang="en-US"/>
          </a:p>
        </p:txBody>
      </p:sp>
    </p:spTree>
    <p:extLst>
      <p:ext uri="{BB962C8B-B14F-4D97-AF65-F5344CB8AC3E}">
        <p14:creationId xmlns:p14="http://schemas.microsoft.com/office/powerpoint/2010/main" val="256050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6D6AAA-39E0-F444-A55C-3A019B7128A2}" type="slidenum">
              <a:rPr lang="en-US"/>
              <a:pPr>
                <a:defRPr/>
              </a:pPr>
              <a:t>‹#›</a:t>
            </a:fld>
            <a:endParaRPr lang="en-US"/>
          </a:p>
        </p:txBody>
      </p:sp>
    </p:spTree>
    <p:extLst>
      <p:ext uri="{BB962C8B-B14F-4D97-AF65-F5344CB8AC3E}">
        <p14:creationId xmlns:p14="http://schemas.microsoft.com/office/powerpoint/2010/main" val="355042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2EB77A-0162-2444-AAEE-24BDE165D70D}" type="slidenum">
              <a:rPr lang="en-US"/>
              <a:pPr>
                <a:defRPr/>
              </a:pPr>
              <a:t>‹#›</a:t>
            </a:fld>
            <a:endParaRPr lang="en-US"/>
          </a:p>
        </p:txBody>
      </p:sp>
    </p:spTree>
    <p:extLst>
      <p:ext uri="{BB962C8B-B14F-4D97-AF65-F5344CB8AC3E}">
        <p14:creationId xmlns:p14="http://schemas.microsoft.com/office/powerpoint/2010/main" val="1120000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5F804-D933-8247-81D1-FF212D7664EB}" type="slidenum">
              <a:rPr lang="en-US"/>
              <a:pPr>
                <a:defRPr/>
              </a:pPr>
              <a:t>‹#›</a:t>
            </a:fld>
            <a:endParaRPr lang="en-US"/>
          </a:p>
        </p:txBody>
      </p:sp>
    </p:spTree>
    <p:extLst>
      <p:ext uri="{BB962C8B-B14F-4D97-AF65-F5344CB8AC3E}">
        <p14:creationId xmlns:p14="http://schemas.microsoft.com/office/powerpoint/2010/main" val="2699490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3587E-4F5D-0B46-81B2-FA14B4E16221}" type="slidenum">
              <a:rPr lang="en-US"/>
              <a:pPr>
                <a:defRPr/>
              </a:pPr>
              <a:t>‹#›</a:t>
            </a:fld>
            <a:endParaRPr lang="en-US"/>
          </a:p>
        </p:txBody>
      </p:sp>
    </p:spTree>
    <p:extLst>
      <p:ext uri="{BB962C8B-B14F-4D97-AF65-F5344CB8AC3E}">
        <p14:creationId xmlns:p14="http://schemas.microsoft.com/office/powerpoint/2010/main" val="301830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987133-A2E3-874E-92E7-FEB765E7F442}" type="slidenum">
              <a:rPr lang="en-US"/>
              <a:pPr>
                <a:defRPr/>
              </a:pPr>
              <a:t>‹#›</a:t>
            </a:fld>
            <a:endParaRPr lang="en-US"/>
          </a:p>
        </p:txBody>
      </p:sp>
    </p:spTree>
    <p:extLst>
      <p:ext uri="{BB962C8B-B14F-4D97-AF65-F5344CB8AC3E}">
        <p14:creationId xmlns:p14="http://schemas.microsoft.com/office/powerpoint/2010/main" val="1303161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0B822B-A0AD-734C-AE6F-3AE3CC0CF937}" type="slidenum">
              <a:rPr lang="en-US"/>
              <a:pPr>
                <a:defRPr/>
              </a:pPr>
              <a:t>‹#›</a:t>
            </a:fld>
            <a:endParaRPr lang="en-US"/>
          </a:p>
        </p:txBody>
      </p:sp>
    </p:spTree>
    <p:extLst>
      <p:ext uri="{BB962C8B-B14F-4D97-AF65-F5344CB8AC3E}">
        <p14:creationId xmlns:p14="http://schemas.microsoft.com/office/powerpoint/2010/main" val="418829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924715-032E-E14D-8617-F0CBEE6E7729}" type="slidenum">
              <a:rPr lang="en-US"/>
              <a:pPr>
                <a:defRPr/>
              </a:pPr>
              <a:t>‹#›</a:t>
            </a:fld>
            <a:endParaRPr lang="en-US"/>
          </a:p>
        </p:txBody>
      </p:sp>
    </p:spTree>
    <p:extLst>
      <p:ext uri="{BB962C8B-B14F-4D97-AF65-F5344CB8AC3E}">
        <p14:creationId xmlns:p14="http://schemas.microsoft.com/office/powerpoint/2010/main" val="298527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A80031-F390-7A41-A5A4-99E4EB59E9B9}" type="slidenum">
              <a:rPr lang="en-US"/>
              <a:pPr>
                <a:defRPr/>
              </a:pPr>
              <a:t>‹#›</a:t>
            </a:fld>
            <a:endParaRPr lang="en-US"/>
          </a:p>
        </p:txBody>
      </p:sp>
    </p:spTree>
    <p:extLst>
      <p:ext uri="{BB962C8B-B14F-4D97-AF65-F5344CB8AC3E}">
        <p14:creationId xmlns:p14="http://schemas.microsoft.com/office/powerpoint/2010/main" val="6574465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360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2200275"/>
            <a:ext cx="8636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62000" y="6942138"/>
            <a:ext cx="2117725" cy="50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70275" y="6942138"/>
            <a:ext cx="3219450" cy="50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80275" y="6942138"/>
            <a:ext cx="2119313" cy="50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72309AF0-B250-2A49-ABE1-8DF965AE9E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www.northallegheny.org/page/7089" TargetMode="External"/><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hyperlink" Target="http://www.northallegheny.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bikepittsburgh.com/" TargetMode="External"/><Relationship Id="rId4" Type="http://schemas.openxmlformats.org/officeDocument/2006/relationships/hyperlink" Target="http://pittsburgh.about.com/cs/biketrails/" TargetMode="External"/><Relationship Id="rId5" Type="http://schemas.openxmlformats.org/officeDocument/2006/relationships/hyperlink" Target="http://www.atatrail.org/" TargetMode="External"/><Relationship Id="rId6" Type="http://schemas.openxmlformats.org/officeDocument/2006/relationships/hyperlink" Target="http://www.pittsburghmountainbiking.com/" TargetMode="External"/><Relationship Id="rId7" Type="http://schemas.openxmlformats.org/officeDocument/2006/relationships/hyperlink" Target="http://www.porcmtbclub.org/" TargetMode="External"/><Relationship Id="rId8" Type="http://schemas.openxmlformats.org/officeDocument/2006/relationships/hyperlink" Target="http://www.ptagtrails.org/" TargetMode="External"/><Relationship Id="rId1" Type="http://schemas.openxmlformats.org/officeDocument/2006/relationships/slideLayout" Target="../slideLayouts/slideLayout7.xml"/><Relationship Id="rId2" Type="http://schemas.openxmlformats.org/officeDocument/2006/relationships/hyperlink" Target="http://bike-pgh.or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2.png"/><Relationship Id="rId5" Type="http://schemas.openxmlformats.org/officeDocument/2006/relationships/image" Target="../media/image13.png"/><Relationship Id="rId1" Type="http://schemas.microsoft.com/office/2007/relationships/media" Target="../media/media1.m4v"/><Relationship Id="rId2" Type="http://schemas.openxmlformats.org/officeDocument/2006/relationships/video" Target="../media/media1.m4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subTitle" idx="1"/>
          </p:nvPr>
        </p:nvSpPr>
        <p:spPr>
          <a:xfrm>
            <a:off x="4616450" y="5181600"/>
            <a:ext cx="5499100" cy="1590675"/>
          </a:xfrm>
        </p:spPr>
        <p:txBody>
          <a:bodyPr lIns="0" tIns="0" rIns="0" bIns="0"/>
          <a:lstStyle/>
          <a:p>
            <a:pPr eaLnBrk="1" hangingPunct="1">
              <a:lnSpc>
                <a:spcPct val="95000"/>
              </a:lnSpc>
              <a:spcBef>
                <a:spcPct val="0"/>
              </a:spcBef>
            </a:pPr>
            <a:r>
              <a:rPr lang="en-US" sz="3700" b="1">
                <a:solidFill>
                  <a:srgbClr val="000000"/>
                </a:solidFill>
                <a:latin typeface="Arial" charset="0"/>
              </a:rPr>
              <a:t> PEP SUMMIT</a:t>
            </a:r>
            <a:endParaRPr lang="en-US">
              <a:latin typeface="Times New Roman" charset="0"/>
            </a:endParaRPr>
          </a:p>
          <a:p>
            <a:pPr eaLnBrk="1" hangingPunct="1">
              <a:lnSpc>
                <a:spcPct val="95000"/>
              </a:lnSpc>
              <a:spcBef>
                <a:spcPct val="0"/>
              </a:spcBef>
            </a:pPr>
            <a:r>
              <a:rPr lang="en-US" b="1">
                <a:solidFill>
                  <a:srgbClr val="000000"/>
                </a:solidFill>
                <a:latin typeface="Calibri" charset="0"/>
              </a:rPr>
              <a:t>February 17-19, 2012</a:t>
            </a:r>
            <a:endParaRPr lang="en-US">
              <a:latin typeface="Times New Roman" charset="0"/>
            </a:endParaRPr>
          </a:p>
          <a:p>
            <a:pPr eaLnBrk="1" hangingPunct="1">
              <a:lnSpc>
                <a:spcPct val="95000"/>
              </a:lnSpc>
              <a:spcBef>
                <a:spcPct val="0"/>
              </a:spcBef>
            </a:pPr>
            <a:r>
              <a:rPr lang="en-US" b="1">
                <a:solidFill>
                  <a:srgbClr val="000000"/>
                </a:solidFill>
                <a:latin typeface="Calibri" charset="0"/>
              </a:rPr>
              <a:t>San Antonio, TX</a:t>
            </a:r>
            <a:endParaRPr lang="en-US" b="1">
              <a:solidFill>
                <a:srgbClr val="000000"/>
              </a:solidFill>
              <a:latin typeface="'Times New Roman'" charset="0"/>
            </a:endParaRPr>
          </a:p>
        </p:txBody>
      </p:sp>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800" y="0"/>
            <a:ext cx="2741613"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9172536">
            <a:off x="-39518" y="2733691"/>
            <a:ext cx="7428207" cy="1754326"/>
          </a:xfrm>
          <a:prstGeom prst="rect">
            <a:avLst/>
          </a:prstGeom>
          <a:solidFill>
            <a:schemeClr val="bg1"/>
          </a:solidFill>
          <a:ln>
            <a:solidFill>
              <a:schemeClr val="bg1"/>
            </a:solidFill>
          </a:ln>
        </p:spPr>
        <p:txBody>
          <a:bodyPr>
            <a:spAutoFit/>
          </a:bodyPr>
          <a:lstStyle/>
          <a:p>
            <a:pPr algn="ctr">
              <a:defRPr/>
            </a:pPr>
            <a:r>
              <a:rPr lang="en-US" sz="5400" b="1" dirty="0">
                <a:ln w="31550" cmpd="sng">
                  <a:solidFill>
                    <a:schemeClr val="tx1"/>
                  </a:solidFill>
                  <a:prstDash val="solid"/>
                </a:ln>
                <a:solidFill>
                  <a:srgbClr val="FFCC00"/>
                </a:solidFill>
                <a:effectLst>
                  <a:outerShdw blurRad="50800" dist="40000" dir="5400000" algn="tl" rotWithShape="0">
                    <a:srgbClr val="000000">
                      <a:shade val="5000"/>
                      <a:satMod val="120000"/>
                      <a:alpha val="33000"/>
                    </a:srgbClr>
                  </a:outerShdw>
                </a:effectLst>
                <a:latin typeface="Cooper Black" pitchFamily="18" charset="0"/>
                <a:ea typeface="+mn-ea"/>
                <a:cs typeface="+mn-cs"/>
              </a:rPr>
              <a:t>High School Lifetime Activities</a:t>
            </a:r>
          </a:p>
        </p:txBody>
      </p:sp>
      <p:sp>
        <p:nvSpPr>
          <p:cNvPr id="13316" name="TextBox 2"/>
          <p:cNvSpPr txBox="1">
            <a:spLocks noChangeArrowheads="1"/>
          </p:cNvSpPr>
          <p:nvPr/>
        </p:nvSpPr>
        <p:spPr bwMode="auto">
          <a:xfrm rot="-2381605">
            <a:off x="933450" y="4176713"/>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Cooper Black" charset="0"/>
              </a:rPr>
              <a:t>Structuring a Biking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l="51830" t="12872" r="16795" b="52975"/>
          <a:stretch>
            <a:fillRect/>
          </a:stretch>
        </p:blipFill>
        <p:spPr bwMode="auto">
          <a:xfrm>
            <a:off x="58738" y="614363"/>
            <a:ext cx="53530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l="51868" t="13541" r="17007" b="54317"/>
          <a:stretch>
            <a:fillRect/>
          </a:stretch>
        </p:blipFill>
        <p:spPr bwMode="auto">
          <a:xfrm>
            <a:off x="3860800" y="3897313"/>
            <a:ext cx="6149975" cy="357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7" name="Title 1"/>
          <p:cNvSpPr txBox="1">
            <a:spLocks/>
          </p:cNvSpPr>
          <p:nvPr/>
        </p:nvSpPr>
        <p:spPr bwMode="auto">
          <a:xfrm>
            <a:off x="5537200" y="304800"/>
            <a:ext cx="4038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i="1" u="sng">
                <a:latin typeface="Arial Rounded MT Bold" charset="0"/>
                <a:cs typeface="Courier New" charset="0"/>
              </a:rPr>
              <a:t>Check In Cards</a:t>
            </a:r>
            <a:r>
              <a:rPr lang="en-US" sz="2000"/>
              <a:t/>
            </a:r>
            <a:br>
              <a:rPr lang="en-US" sz="2000"/>
            </a:br>
            <a:endParaRPr lang="en-US" sz="4400">
              <a:solidFill>
                <a:schemeClr val="tx2"/>
              </a:solidFill>
            </a:endParaRPr>
          </a:p>
        </p:txBody>
      </p:sp>
      <p:sp>
        <p:nvSpPr>
          <p:cNvPr id="21508" name="Title 1"/>
          <p:cNvSpPr txBox="1">
            <a:spLocks/>
          </p:cNvSpPr>
          <p:nvPr/>
        </p:nvSpPr>
        <p:spPr bwMode="auto">
          <a:xfrm>
            <a:off x="1193800" y="3875088"/>
            <a:ext cx="22098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Arial" charset="0"/>
              </a:rPr>
              <a:t>front</a:t>
            </a:r>
            <a:r>
              <a:rPr lang="en-US" sz="2000"/>
              <a:t/>
            </a:r>
            <a:br>
              <a:rPr lang="en-US" sz="2000"/>
            </a:br>
            <a:endParaRPr lang="en-US" sz="4400">
              <a:solidFill>
                <a:schemeClr val="tx2"/>
              </a:solidFill>
            </a:endParaRPr>
          </a:p>
        </p:txBody>
      </p:sp>
      <p:sp>
        <p:nvSpPr>
          <p:cNvPr id="21509" name="Title 1"/>
          <p:cNvSpPr txBox="1">
            <a:spLocks/>
          </p:cNvSpPr>
          <p:nvPr/>
        </p:nvSpPr>
        <p:spPr bwMode="auto">
          <a:xfrm>
            <a:off x="6146800" y="3478213"/>
            <a:ext cx="22098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Arial" charset="0"/>
              </a:rPr>
              <a:t>back</a:t>
            </a:r>
            <a:r>
              <a:rPr lang="en-US" sz="2000"/>
              <a:t/>
            </a:r>
            <a:br>
              <a:rPr lang="en-US" sz="2000"/>
            </a:br>
            <a:endParaRPr lang="en-US" sz="440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ctrTitle"/>
          </p:nvPr>
        </p:nvSpPr>
        <p:spPr>
          <a:xfrm>
            <a:off x="-61913" y="-1588"/>
            <a:ext cx="6164263" cy="995363"/>
          </a:xfrm>
        </p:spPr>
        <p:txBody>
          <a:bodyPr lIns="0" tIns="0" rIns="0" bIns="0"/>
          <a:lstStyle/>
          <a:p>
            <a:pPr algn="l" eaLnBrk="1" hangingPunct="1">
              <a:lnSpc>
                <a:spcPct val="95000"/>
              </a:lnSpc>
            </a:pPr>
            <a:r>
              <a:rPr lang="en-US" sz="4900">
                <a:solidFill>
                  <a:srgbClr val="000000"/>
                </a:solidFill>
                <a:latin typeface="Arial" charset="0"/>
              </a:rPr>
              <a:t>Biking 2 Spinning</a:t>
            </a:r>
          </a:p>
        </p:txBody>
      </p:sp>
      <p:pic>
        <p:nvPicPr>
          <p:cNvPr id="22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10160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44450" y="5384800"/>
            <a:ext cx="52054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2700">
                <a:solidFill>
                  <a:srgbClr val="000000"/>
                </a:solidFill>
                <a:latin typeface="Arial" charset="0"/>
              </a:rPr>
              <a:t>Which students are meeting objectives?  Just spot check ones you suspect are not getting it done or hold up positive examples.</a:t>
            </a:r>
          </a:p>
        </p:txBody>
      </p:sp>
      <p:pic>
        <p:nvPicPr>
          <p:cNvPr id="225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368800"/>
            <a:ext cx="45497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2"/>
          <p:cNvSpPr>
            <a:spLocks noGrp="1" noChangeArrowheads="1"/>
          </p:cNvSpPr>
          <p:nvPr>
            <p:ph type="subTitle" idx="1"/>
          </p:nvPr>
        </p:nvSpPr>
        <p:spPr>
          <a:xfrm>
            <a:off x="203200" y="1076325"/>
            <a:ext cx="9677400" cy="904875"/>
          </a:xfrm>
        </p:spPr>
        <p:txBody>
          <a:bodyPr lIns="0" tIns="0" rIns="0" bIns="0"/>
          <a:lstStyle/>
          <a:p>
            <a:pPr marL="571500" lvl="2" algn="r" eaLnBrk="1" hangingPunct="1">
              <a:lnSpc>
                <a:spcPct val="95000"/>
              </a:lnSpc>
              <a:spcBef>
                <a:spcPct val="0"/>
              </a:spcBef>
              <a:buClr>
                <a:srgbClr val="000000"/>
              </a:buClr>
              <a:buSzPct val="80000"/>
            </a:pPr>
            <a:r>
              <a:rPr lang="en-US" sz="1900" i="1">
                <a:solidFill>
                  <a:srgbClr val="000000"/>
                </a:solidFill>
                <a:latin typeface="Arial" charset="0"/>
              </a:rPr>
              <a:t>Unit Description:  </a:t>
            </a:r>
            <a:r>
              <a:rPr lang="en-US" sz="1900">
                <a:solidFill>
                  <a:srgbClr val="000000"/>
                </a:solidFill>
                <a:latin typeface="Arial" charset="0"/>
              </a:rPr>
              <a:t>Building on the benefits of Fitness Biking, the spinning unit will introduce the students to an alternative biking activity for inclement weather.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5537200" y="381000"/>
            <a:ext cx="4013200" cy="936625"/>
          </a:xfrm>
        </p:spPr>
        <p:txBody>
          <a:bodyPr/>
          <a:lstStyle/>
          <a:p>
            <a:r>
              <a:rPr lang="en-US">
                <a:latin typeface="Times New Roman" charset="0"/>
              </a:rPr>
              <a:t>Spinning</a:t>
            </a:r>
          </a:p>
        </p:txBody>
      </p:sp>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4922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1612900"/>
            <a:ext cx="4191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5600" y="4191000"/>
            <a:ext cx="5181600" cy="2678113"/>
          </a:xfrm>
          <a:prstGeom prst="rect">
            <a:avLst/>
          </a:prstGeom>
          <a:noFill/>
        </p:spPr>
        <p:txBody>
          <a:bodyPr>
            <a:spAutoFit/>
          </a:bodyPr>
          <a:lstStyle/>
          <a:p>
            <a:pPr>
              <a:defRPr/>
            </a:pPr>
            <a:r>
              <a:rPr lang="en-US" dirty="0"/>
              <a:t>We use spinning to simulate local rides in addition to traditional spin workouts.</a:t>
            </a:r>
          </a:p>
          <a:p>
            <a:pPr marL="342900" indent="-342900">
              <a:buFont typeface="Arial"/>
              <a:buChar char="•"/>
              <a:defRPr/>
            </a:pPr>
            <a:r>
              <a:rPr lang="en-US" dirty="0"/>
              <a:t>Pittsburgh Dirty Dozen</a:t>
            </a:r>
          </a:p>
          <a:p>
            <a:pPr marL="342900" indent="-342900">
              <a:buFont typeface="Arial"/>
              <a:buChar char="•"/>
              <a:defRPr/>
            </a:pPr>
            <a:r>
              <a:rPr lang="en-US" dirty="0"/>
              <a:t>DC to Pittsburgh Trail</a:t>
            </a:r>
          </a:p>
          <a:p>
            <a:pPr marL="342900" indent="-342900">
              <a:buFont typeface="Arial"/>
              <a:buChar char="•"/>
              <a:defRPr/>
            </a:pPr>
            <a:r>
              <a:rPr lang="en-US" dirty="0"/>
              <a:t>local trail ride videos</a:t>
            </a:r>
          </a:p>
          <a:p>
            <a:pPr marL="342900" indent="-342900">
              <a:buFont typeface="Arial"/>
              <a:buChar char="•"/>
              <a:defRPr/>
            </a:pPr>
            <a:r>
              <a:rPr lang="en-US" dirty="0" err="1"/>
              <a:t>thesufferfest.com</a:t>
            </a:r>
            <a:endParaRPr lang="en-US" dirty="0"/>
          </a:p>
          <a:p>
            <a:pPr marL="342900" indent="-342900">
              <a:buFont typeface="Arial"/>
              <a:buChar char="•"/>
              <a:defRPr/>
            </a:pPr>
            <a:r>
              <a:rPr lang="en-US" dirty="0" err="1"/>
              <a:t>Spinning.com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4289425"/>
            <a:ext cx="408146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4775200"/>
            <a:ext cx="49720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subTitle" idx="1"/>
          </p:nvPr>
        </p:nvSpPr>
        <p:spPr>
          <a:xfrm>
            <a:off x="4622800" y="890588"/>
            <a:ext cx="5330825" cy="3773487"/>
          </a:xfrm>
        </p:spPr>
        <p:txBody>
          <a:bodyPr lIns="0" tIns="0" rIns="0" bIns="0"/>
          <a:lstStyle/>
          <a:p>
            <a:pPr marL="571500" lvl="2" algn="l" eaLnBrk="1" hangingPunct="1">
              <a:lnSpc>
                <a:spcPct val="95000"/>
              </a:lnSpc>
              <a:spcBef>
                <a:spcPct val="0"/>
              </a:spcBef>
              <a:buClr>
                <a:srgbClr val="000000"/>
              </a:buClr>
              <a:buSzPct val="80000"/>
            </a:pPr>
            <a:r>
              <a:rPr lang="en-US" sz="1900" i="1">
                <a:solidFill>
                  <a:srgbClr val="000000"/>
                </a:solidFill>
                <a:latin typeface="Arial" charset="0"/>
              </a:rPr>
              <a:t>Unit Description:  </a:t>
            </a:r>
            <a:r>
              <a:rPr lang="en-US" sz="1900">
                <a:solidFill>
                  <a:srgbClr val="000000"/>
                </a:solidFill>
                <a:latin typeface="Arial" charset="0"/>
              </a:rPr>
              <a:t>As a culmination to the Biking track, Mountain Biking / Trail Riding will give the students the opportunity to get outside the traditional physical education environment and into a realistic setting for biking as a lifetime activity.  Students will have the opportunity to ride throughout NAI</a:t>
            </a:r>
            <a:r>
              <a:rPr lang="ja-JP" altLang="en-US" sz="1900">
                <a:solidFill>
                  <a:srgbClr val="000000"/>
                </a:solidFill>
                <a:latin typeface="Arial" charset="0"/>
              </a:rPr>
              <a:t>’</a:t>
            </a:r>
            <a:r>
              <a:rPr lang="en-US" altLang="ja-JP" sz="1900">
                <a:solidFill>
                  <a:srgbClr val="000000"/>
                </a:solidFill>
                <a:latin typeface="Arial" charset="0"/>
              </a:rPr>
              <a:t>s network of trails while continuing to enhance their fitness levels.  Grouped according to ability levels, students will work independently and as part of a team to experience the benefits of Mountain and Trail Biking as a lifetime activity.</a:t>
            </a:r>
            <a:endParaRPr lang="en-US" sz="1900">
              <a:solidFill>
                <a:srgbClr val="000000"/>
              </a:solidFill>
              <a:latin typeface="Arial" charset="0"/>
            </a:endParaRPr>
          </a:p>
        </p:txBody>
      </p:sp>
      <p:sp>
        <p:nvSpPr>
          <p:cNvPr id="24580" name="Rectangle 1"/>
          <p:cNvSpPr>
            <a:spLocks noGrp="1" noChangeArrowheads="1"/>
          </p:cNvSpPr>
          <p:nvPr>
            <p:ph type="ctrTitle"/>
          </p:nvPr>
        </p:nvSpPr>
        <p:spPr>
          <a:xfrm>
            <a:off x="754063" y="-4763"/>
            <a:ext cx="8967787" cy="742951"/>
          </a:xfrm>
        </p:spPr>
        <p:txBody>
          <a:bodyPr lIns="0" tIns="0" rIns="0" bIns="0"/>
          <a:lstStyle/>
          <a:p>
            <a:pPr eaLnBrk="1" hangingPunct="1">
              <a:lnSpc>
                <a:spcPct val="95000"/>
              </a:lnSpc>
            </a:pPr>
            <a:r>
              <a:rPr lang="en-US" sz="4900" u="sng">
                <a:solidFill>
                  <a:srgbClr val="000000"/>
                </a:solidFill>
                <a:latin typeface="Arial" charset="0"/>
              </a:rPr>
              <a:t>Biking 3 Trail Riding</a:t>
            </a:r>
          </a:p>
        </p:txBody>
      </p:sp>
      <p:pic>
        <p:nvPicPr>
          <p:cNvPr id="2458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600" y="838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812800" y="152400"/>
            <a:ext cx="8636000" cy="1271588"/>
          </a:xfrm>
        </p:spPr>
        <p:txBody>
          <a:bodyPr/>
          <a:lstStyle/>
          <a:p>
            <a:r>
              <a:rPr lang="en-US" b="1">
                <a:latin typeface="Arial" charset="0"/>
                <a:cs typeface="Arial" charset="0"/>
              </a:rPr>
              <a:t>Trail Riding Groups</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l="22087" t="28943" r="23071" b="15253"/>
          <a:stretch>
            <a:fillRect/>
          </a:stretch>
        </p:blipFill>
        <p:spPr bwMode="auto">
          <a:xfrm>
            <a:off x="127000" y="1143000"/>
            <a:ext cx="7135813"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l="22250" t="32961" r="23032" b="17039"/>
          <a:stretch>
            <a:fillRect/>
          </a:stretch>
        </p:blipFill>
        <p:spPr bwMode="auto">
          <a:xfrm>
            <a:off x="2794000" y="3657600"/>
            <a:ext cx="71199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5759450"/>
            <a:ext cx="203993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0"/>
            <a:ext cx="5619750"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5"/>
          <p:cNvSpPr txBox="1">
            <a:spLocks noChangeArrowheads="1"/>
          </p:cNvSpPr>
          <p:nvPr/>
        </p:nvSpPr>
        <p:spPr bwMode="auto">
          <a:xfrm>
            <a:off x="131763" y="1103313"/>
            <a:ext cx="3759200"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lnSpc>
                <a:spcPct val="95000"/>
              </a:lnSpc>
              <a:buClr>
                <a:srgbClr val="000000"/>
              </a:buClr>
              <a:buSzPct val="100000"/>
              <a:buFontTx/>
              <a:buChar char="•"/>
            </a:pPr>
            <a:r>
              <a:rPr lang="en-US" sz="2100">
                <a:solidFill>
                  <a:srgbClr val="000000"/>
                </a:solidFill>
                <a:latin typeface="Arial" charset="0"/>
              </a:rPr>
              <a:t>We have created a system of interconected trails at our Cumberland Campus to provide variety during our running and biking units.</a:t>
            </a:r>
            <a:endParaRPr lang="en-US"/>
          </a:p>
          <a:p>
            <a:pPr lvl="1" eaLnBrk="1" hangingPunct="1">
              <a:lnSpc>
                <a:spcPct val="95000"/>
              </a:lnSpc>
              <a:buClr>
                <a:srgbClr val="000000"/>
              </a:buClr>
              <a:buSzPct val="100000"/>
              <a:buFontTx/>
              <a:buChar char="•"/>
            </a:pPr>
            <a:r>
              <a:rPr lang="en-US" sz="2100">
                <a:solidFill>
                  <a:srgbClr val="000000"/>
                </a:solidFill>
                <a:latin typeface="Arial" charset="0"/>
              </a:rPr>
              <a:t>Biking trails in small groups improves the students experience through differentiating the challenge and providing a social aspect.</a:t>
            </a:r>
            <a:endParaRPr lang="en-US"/>
          </a:p>
          <a:p>
            <a:pPr lvl="1" eaLnBrk="1" hangingPunct="1">
              <a:lnSpc>
                <a:spcPct val="95000"/>
              </a:lnSpc>
              <a:buClr>
                <a:srgbClr val="000000"/>
              </a:buClr>
              <a:buSzPct val="100000"/>
              <a:buFontTx/>
              <a:buChar char="•"/>
            </a:pPr>
            <a:r>
              <a:rPr lang="en-US" sz="2100">
                <a:solidFill>
                  <a:srgbClr val="000000"/>
                </a:solidFill>
                <a:latin typeface="Arial" charset="0"/>
              </a:rPr>
              <a:t>We keep kids accountable through the use of heart rate monitors and biking with them.</a:t>
            </a:r>
            <a:endParaRPr lang="en-US"/>
          </a:p>
          <a:p>
            <a:pPr eaLnBrk="1" hangingPunct="1">
              <a:lnSpc>
                <a:spcPct val="95000"/>
              </a:lnSpc>
              <a:buClr>
                <a:srgbClr val="000000"/>
              </a:buClr>
              <a:buSzPct val="100000"/>
            </a:pPr>
            <a:endParaRPr lang="en-US" sz="2700">
              <a:solidFill>
                <a:srgbClr val="000000"/>
              </a:solidFill>
              <a:latin typeface="Arial" charset="0"/>
            </a:endParaRPr>
          </a:p>
        </p:txBody>
      </p:sp>
      <p:sp>
        <p:nvSpPr>
          <p:cNvPr id="26627" name="Text Box 6"/>
          <p:cNvSpPr txBox="1">
            <a:spLocks noChangeArrowheads="1"/>
          </p:cNvSpPr>
          <p:nvPr/>
        </p:nvSpPr>
        <p:spPr bwMode="auto">
          <a:xfrm>
            <a:off x="242888" y="395288"/>
            <a:ext cx="40370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3200" b="1">
                <a:solidFill>
                  <a:srgbClr val="000000"/>
                </a:solidFill>
                <a:latin typeface="Arial" charset="0"/>
              </a:rPr>
              <a:t>Riding Options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736600" y="228600"/>
            <a:ext cx="8636000" cy="1271588"/>
          </a:xfrm>
        </p:spPr>
        <p:txBody>
          <a:bodyPr/>
          <a:lstStyle/>
          <a:p>
            <a:r>
              <a:rPr lang="en-US">
                <a:latin typeface="Times New Roman" charset="0"/>
              </a:rPr>
              <a:t>Adapted Biking</a:t>
            </a:r>
          </a:p>
        </p:txBody>
      </p:sp>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2055813"/>
            <a:ext cx="6251575"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Times New Roman" charset="0"/>
              </a:rPr>
              <a:t>Beginners</a:t>
            </a:r>
          </a:p>
        </p:txBody>
      </p:sp>
      <p:pic>
        <p:nvPicPr>
          <p:cNvPr id="28674"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609600"/>
            <a:ext cx="6350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413000" y="0"/>
            <a:ext cx="7747000" cy="1262063"/>
          </a:xfrm>
        </p:spPr>
        <p:txBody>
          <a:bodyPr/>
          <a:lstStyle/>
          <a:p>
            <a:r>
              <a:rPr lang="en-US">
                <a:latin typeface="Times New Roman" charset="0"/>
              </a:rPr>
              <a:t>Field Trips</a:t>
            </a:r>
          </a:p>
        </p:txBody>
      </p:sp>
      <p:pic>
        <p:nvPicPr>
          <p:cNvPr id="2969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133600"/>
            <a:ext cx="65278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https://lh4.googleusercontent.com/-vQitbgjfDPk/TeRQlsUdKfI/AAAAAAAABQM/rAJPy8BZdLk/s640/2011-05-20_11-09-05_395.jpg"/>
          <p:cNvPicPr>
            <a:picLocks noChangeAspect="1" noChangeArrowheads="1"/>
          </p:cNvPicPr>
          <p:nvPr/>
        </p:nvPicPr>
        <p:blipFill>
          <a:blip r:embed="rId3">
            <a:extLst>
              <a:ext uri="{28A0092B-C50C-407E-A947-70E740481C1C}">
                <a14:useLocalDpi xmlns:a14="http://schemas.microsoft.com/office/drawing/2010/main" val="0"/>
              </a:ext>
            </a:extLst>
          </a:blip>
          <a:srcRect l="20711" t="13333" r="15607"/>
          <a:stretch>
            <a:fillRect/>
          </a:stretch>
        </p:blipFill>
        <p:spPr bwMode="auto">
          <a:xfrm>
            <a:off x="385763" y="2136775"/>
            <a:ext cx="26828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8" y="5181600"/>
            <a:ext cx="2668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6"/>
          <p:cNvSpPr txBox="1">
            <a:spLocks noChangeArrowheads="1"/>
          </p:cNvSpPr>
          <p:nvPr/>
        </p:nvSpPr>
        <p:spPr bwMode="auto">
          <a:xfrm>
            <a:off x="127000" y="15240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Adventure Racing Trips</a:t>
            </a:r>
          </a:p>
        </p:txBody>
      </p:sp>
      <p:sp>
        <p:nvSpPr>
          <p:cNvPr id="29702" name="TextBox 7"/>
          <p:cNvSpPr txBox="1">
            <a:spLocks noChangeArrowheads="1"/>
          </p:cNvSpPr>
          <p:nvPr/>
        </p:nvSpPr>
        <p:spPr bwMode="auto">
          <a:xfrm>
            <a:off x="5619750" y="2160588"/>
            <a:ext cx="1993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Touring Trips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0" y="33338"/>
            <a:ext cx="10160000" cy="1271587"/>
          </a:xfrm>
        </p:spPr>
        <p:txBody>
          <a:bodyPr/>
          <a:lstStyle/>
          <a:p>
            <a:r>
              <a:rPr lang="en-US">
                <a:latin typeface="Times New Roman" charset="0"/>
              </a:rPr>
              <a:t>Facilities and Storage</a:t>
            </a:r>
          </a:p>
        </p:txBody>
      </p:sp>
      <p:pic>
        <p:nvPicPr>
          <p:cNvPr id="307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088" y="1295400"/>
            <a:ext cx="4270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4724400"/>
            <a:ext cx="3660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0" y="4697413"/>
            <a:ext cx="3660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2425" y="1219200"/>
            <a:ext cx="43719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extLst>
              <a:ext uri="{28A0092B-C50C-407E-A947-70E740481C1C}">
                <a14:useLocalDpi xmlns:a14="http://schemas.microsoft.com/office/drawing/2010/main" val="0"/>
              </a:ext>
            </a:extLst>
          </a:blip>
          <a:srcRect t="51819" r="53275" b="17499"/>
          <a:stretch>
            <a:fillRect/>
          </a:stretch>
        </p:blipFill>
        <p:spPr bwMode="auto">
          <a:xfrm>
            <a:off x="508000" y="4191000"/>
            <a:ext cx="3810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p:cNvPicPr>
          <p:nvPr/>
        </p:nvPicPr>
        <p:blipFill>
          <a:blip r:embed="rId3">
            <a:extLst>
              <a:ext uri="{28A0092B-C50C-407E-A947-70E740481C1C}">
                <a14:useLocalDpi xmlns:a14="http://schemas.microsoft.com/office/drawing/2010/main" val="0"/>
              </a:ext>
            </a:extLst>
          </a:blip>
          <a:srcRect l="13809" r="7709" b="10120"/>
          <a:stretch>
            <a:fillRect/>
          </a:stretch>
        </p:blipFill>
        <p:spPr bwMode="auto">
          <a:xfrm>
            <a:off x="5156200" y="1752600"/>
            <a:ext cx="4784725"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3"/>
          <p:cNvSpPr>
            <a:spLocks noGrp="1"/>
          </p:cNvSpPr>
          <p:nvPr>
            <p:ph type="title"/>
          </p:nvPr>
        </p:nvSpPr>
        <p:spPr>
          <a:xfrm>
            <a:off x="736600" y="7938"/>
            <a:ext cx="8636000" cy="1058862"/>
          </a:xfrm>
        </p:spPr>
        <p:txBody>
          <a:bodyPr/>
          <a:lstStyle/>
          <a:p>
            <a:r>
              <a:rPr lang="en-US">
                <a:latin typeface="Times New Roman" charset="0"/>
              </a:rPr>
              <a:t>Being a Biker</a:t>
            </a:r>
          </a:p>
        </p:txBody>
      </p:sp>
      <p:pic>
        <p:nvPicPr>
          <p:cNvPr id="14340" name="Picture 2" descr="https://lh5.googleusercontent.com/-ghxDHikexas/SkoJMWNtY_I/AAAAAAAAAwQ/YeF1UcWyo_8/s640/DC%252520to%252520Pittsburgh%252520Bike%252520Trip%252520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9144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ctrTitle"/>
          </p:nvPr>
        </p:nvSpPr>
        <p:spPr>
          <a:xfrm>
            <a:off x="552450" y="76200"/>
            <a:ext cx="9055100" cy="1169988"/>
          </a:xfrm>
        </p:spPr>
        <p:txBody>
          <a:bodyPr lIns="0" tIns="0" rIns="0" bIns="0"/>
          <a:lstStyle/>
          <a:p>
            <a:pPr eaLnBrk="1" hangingPunct="1">
              <a:lnSpc>
                <a:spcPct val="95000"/>
              </a:lnSpc>
            </a:pPr>
            <a:r>
              <a:rPr lang="en-US" sz="4900">
                <a:solidFill>
                  <a:srgbClr val="000000"/>
                </a:solidFill>
                <a:latin typeface="Arial" charset="0"/>
              </a:rPr>
              <a:t>Thank you for listening </a:t>
            </a:r>
          </a:p>
        </p:txBody>
      </p:sp>
      <p:sp>
        <p:nvSpPr>
          <p:cNvPr id="31746" name="Rectangle 2"/>
          <p:cNvSpPr>
            <a:spLocks noGrp="1" noChangeArrowheads="1"/>
          </p:cNvSpPr>
          <p:nvPr>
            <p:ph type="subTitle" idx="1"/>
          </p:nvPr>
        </p:nvSpPr>
        <p:spPr>
          <a:xfrm>
            <a:off x="620713" y="1295400"/>
            <a:ext cx="8878887" cy="2416175"/>
          </a:xfrm>
        </p:spPr>
        <p:txBody>
          <a:bodyPr lIns="0" tIns="0" rIns="0" bIns="0"/>
          <a:lstStyle/>
          <a:p>
            <a:pPr eaLnBrk="1" hangingPunct="1">
              <a:lnSpc>
                <a:spcPct val="95000"/>
              </a:lnSpc>
              <a:spcBef>
                <a:spcPct val="0"/>
              </a:spcBef>
            </a:pPr>
            <a:r>
              <a:rPr lang="en-US" sz="3600" b="1">
                <a:solidFill>
                  <a:srgbClr val="000000"/>
                </a:solidFill>
                <a:latin typeface="Arial" charset="0"/>
              </a:rPr>
              <a:t>dschmidt@northallegheny.org</a:t>
            </a:r>
            <a:endParaRPr lang="en-US">
              <a:latin typeface="Times New Roman" charset="0"/>
            </a:endParaRPr>
          </a:p>
          <a:p>
            <a:pPr eaLnBrk="1" hangingPunct="1">
              <a:lnSpc>
                <a:spcPct val="95000"/>
              </a:lnSpc>
              <a:spcBef>
                <a:spcPct val="0"/>
              </a:spcBef>
            </a:pPr>
            <a:endParaRPr lang="en-US" sz="1800" b="1">
              <a:solidFill>
                <a:srgbClr val="000000"/>
              </a:solidFill>
              <a:latin typeface="Arial" charset="0"/>
            </a:endParaRPr>
          </a:p>
          <a:p>
            <a:pPr eaLnBrk="1" hangingPunct="1">
              <a:lnSpc>
                <a:spcPct val="95000"/>
              </a:lnSpc>
              <a:spcBef>
                <a:spcPct val="0"/>
              </a:spcBef>
            </a:pPr>
            <a:r>
              <a:rPr lang="en-US" sz="2700" b="1">
                <a:solidFill>
                  <a:srgbClr val="000000"/>
                </a:solidFill>
                <a:latin typeface="Arial" charset="0"/>
                <a:hlinkClick r:id="rId2"/>
              </a:rPr>
              <a:t>www.northallegheny.org</a:t>
            </a:r>
            <a:endParaRPr lang="en-US" sz="2700" b="1">
              <a:solidFill>
                <a:srgbClr val="000000"/>
              </a:solidFill>
              <a:latin typeface="Arial" charset="0"/>
            </a:endParaRPr>
          </a:p>
          <a:p>
            <a:pPr eaLnBrk="1" hangingPunct="1">
              <a:lnSpc>
                <a:spcPct val="95000"/>
              </a:lnSpc>
              <a:spcBef>
                <a:spcPct val="0"/>
              </a:spcBef>
            </a:pPr>
            <a:r>
              <a:rPr lang="en-US" sz="2800">
                <a:latin typeface="Times New Roman" charset="0"/>
                <a:hlinkClick r:id="rId3"/>
              </a:rPr>
              <a:t>http://www.northallegheny.org/page/7089</a:t>
            </a:r>
            <a:endParaRPr lang="en-US" sz="2700" b="1">
              <a:solidFill>
                <a:srgbClr val="000000"/>
              </a:solidFill>
              <a:latin typeface="Arial" charset="0"/>
            </a:endParaRPr>
          </a:p>
        </p:txBody>
      </p:sp>
      <p:pic>
        <p:nvPicPr>
          <p:cNvPr id="317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17800" y="2971800"/>
            <a:ext cx="47371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19200"/>
            <a:ext cx="99885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219200"/>
            <a:ext cx="935038"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1219200"/>
            <a:ext cx="9398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19200"/>
            <a:ext cx="9398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8"/>
          <p:cNvSpPr txBox="1">
            <a:spLocks noChangeArrowheads="1"/>
          </p:cNvSpPr>
          <p:nvPr/>
        </p:nvSpPr>
        <p:spPr bwMode="auto">
          <a:xfrm>
            <a:off x="-57150" y="374650"/>
            <a:ext cx="102409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5000"/>
              </a:lnSpc>
            </a:pPr>
            <a:r>
              <a:rPr lang="en-US" sz="3700" b="1">
                <a:solidFill>
                  <a:srgbClr val="000000"/>
                </a:solidFill>
                <a:latin typeface="Arial" charset="0"/>
              </a:rPr>
              <a:t>Individual Activities/Aerobic Fitness; Biking</a:t>
            </a:r>
          </a:p>
        </p:txBody>
      </p:sp>
      <p:sp>
        <p:nvSpPr>
          <p:cNvPr id="15366" name="Text Box 9"/>
          <p:cNvSpPr txBox="1">
            <a:spLocks noChangeArrowheads="1"/>
          </p:cNvSpPr>
          <p:nvPr/>
        </p:nvSpPr>
        <p:spPr bwMode="auto">
          <a:xfrm>
            <a:off x="463550" y="4983163"/>
            <a:ext cx="9231313"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1900" b="1">
                <a:solidFill>
                  <a:srgbClr val="000000"/>
                </a:solidFill>
                <a:latin typeface="Verdana" charset="0"/>
              </a:rPr>
              <a:t>Progressions:</a:t>
            </a:r>
            <a:r>
              <a:rPr lang="en-US" sz="1900">
                <a:solidFill>
                  <a:srgbClr val="000000"/>
                </a:solidFill>
                <a:latin typeface="Verdana" charset="0"/>
              </a:rPr>
              <a:t> Unit 1 safety and rails to trails, Unit 2 spinning, Unit 3 single track trail riding, triathlon</a:t>
            </a:r>
            <a:r>
              <a:rPr lang="en-US" sz="1900" b="1">
                <a:solidFill>
                  <a:srgbClr val="000000"/>
                </a:solidFill>
                <a:latin typeface="Verdana" charset="0"/>
              </a:rPr>
              <a:t/>
            </a:r>
            <a:br>
              <a:rPr lang="en-US" sz="1900" b="1">
                <a:solidFill>
                  <a:srgbClr val="000000"/>
                </a:solidFill>
                <a:latin typeface="Verdana" charset="0"/>
              </a:rPr>
            </a:br>
            <a:r>
              <a:rPr lang="en-US" sz="1900" b="1">
                <a:solidFill>
                  <a:srgbClr val="000000"/>
                </a:solidFill>
                <a:latin typeface="Verdana" charset="0"/>
              </a:rPr>
              <a:t>Equipment;</a:t>
            </a:r>
            <a:r>
              <a:rPr lang="en-US" sz="1900">
                <a:solidFill>
                  <a:srgbClr val="000000"/>
                </a:solidFill>
                <a:latin typeface="Verdana" charset="0"/>
              </a:rPr>
              <a:t> bikes, helmets</a:t>
            </a:r>
            <a:r>
              <a:rPr lang="en-US" sz="1900" b="1">
                <a:solidFill>
                  <a:srgbClr val="000000"/>
                </a:solidFill>
                <a:latin typeface="Verdana" charset="0"/>
              </a:rPr>
              <a:t/>
            </a:r>
            <a:br>
              <a:rPr lang="en-US" sz="1900" b="1">
                <a:solidFill>
                  <a:srgbClr val="000000"/>
                </a:solidFill>
                <a:latin typeface="Verdana" charset="0"/>
              </a:rPr>
            </a:br>
            <a:r>
              <a:rPr lang="en-US" sz="1900" b="1">
                <a:solidFill>
                  <a:srgbClr val="000000"/>
                </a:solidFill>
                <a:latin typeface="Verdana" charset="0"/>
              </a:rPr>
              <a:t>Training / Resources</a:t>
            </a:r>
            <a:r>
              <a:rPr lang="en-US" sz="1900">
                <a:solidFill>
                  <a:srgbClr val="000000"/>
                </a:solidFill>
                <a:latin typeface="Verdana" charset="0"/>
              </a:rPr>
              <a:t>; other local schools, IMBA</a:t>
            </a:r>
            <a:endParaRPr lang="en-US"/>
          </a:p>
          <a:p>
            <a:pPr eaLnBrk="1" hangingPunct="1">
              <a:lnSpc>
                <a:spcPct val="95000"/>
              </a:lnSpc>
            </a:pPr>
            <a:r>
              <a:rPr lang="en-US" sz="1900" b="1">
                <a:solidFill>
                  <a:srgbClr val="000000"/>
                </a:solidFill>
                <a:latin typeface="Arial" charset="0"/>
              </a:rPr>
              <a:t>Handouts;</a:t>
            </a:r>
            <a:r>
              <a:rPr lang="en-US" sz="1900">
                <a:solidFill>
                  <a:srgbClr val="000000"/>
                </a:solidFill>
                <a:latin typeface="Arial" charset="0"/>
              </a:rPr>
              <a:t> Bike inspection card, contract, group ride sheet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6000750"/>
            <a:ext cx="145097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1"/>
          <p:cNvSpPr>
            <a:spLocks noGrp="1" noChangeArrowheads="1"/>
          </p:cNvSpPr>
          <p:nvPr>
            <p:ph type="ctrTitle"/>
          </p:nvPr>
        </p:nvSpPr>
        <p:spPr>
          <a:xfrm>
            <a:off x="552450" y="355600"/>
            <a:ext cx="9055100" cy="1168400"/>
          </a:xfrm>
        </p:spPr>
        <p:txBody>
          <a:bodyPr lIns="0" tIns="0" rIns="0" bIns="0"/>
          <a:lstStyle/>
          <a:p>
            <a:pPr eaLnBrk="1" hangingPunct="1">
              <a:lnSpc>
                <a:spcPct val="95000"/>
              </a:lnSpc>
            </a:pPr>
            <a:r>
              <a:rPr lang="en-US" sz="4900" u="sng">
                <a:solidFill>
                  <a:srgbClr val="000000"/>
                </a:solidFill>
                <a:latin typeface="Arial" charset="0"/>
              </a:rPr>
              <a:t>Biking</a:t>
            </a:r>
            <a:r>
              <a:rPr lang="en-US" sz="4900" b="1">
                <a:solidFill>
                  <a:srgbClr val="000000"/>
                </a:solidFill>
                <a:latin typeface="Arial" charset="0"/>
              </a:rPr>
              <a:t> </a:t>
            </a:r>
          </a:p>
        </p:txBody>
      </p:sp>
      <p:sp>
        <p:nvSpPr>
          <p:cNvPr id="16387" name="Rectangle 2"/>
          <p:cNvSpPr>
            <a:spLocks noGrp="1" noChangeArrowheads="1"/>
          </p:cNvSpPr>
          <p:nvPr>
            <p:ph type="subTitle" idx="1"/>
          </p:nvPr>
        </p:nvSpPr>
        <p:spPr>
          <a:xfrm>
            <a:off x="1670050" y="1292225"/>
            <a:ext cx="8020050" cy="2641600"/>
          </a:xfrm>
        </p:spPr>
        <p:txBody>
          <a:bodyPr lIns="0" tIns="0" rIns="0" bIns="0"/>
          <a:lstStyle/>
          <a:p>
            <a:pPr algn="l" eaLnBrk="1" hangingPunct="1">
              <a:lnSpc>
                <a:spcPct val="95000"/>
              </a:lnSpc>
              <a:spcBef>
                <a:spcPct val="0"/>
              </a:spcBef>
            </a:pPr>
            <a:r>
              <a:rPr lang="en-US" sz="1900" b="1">
                <a:solidFill>
                  <a:srgbClr val="000000"/>
                </a:solidFill>
                <a:latin typeface="Arial" charset="0"/>
              </a:rPr>
              <a:t>Biking 1, Fitness Biking / Rails to Trails</a:t>
            </a:r>
            <a:endParaRPr lang="en-US">
              <a:latin typeface="Times New Roman" charset="0"/>
            </a:endParaRPr>
          </a:p>
          <a:p>
            <a:pPr marL="857250" lvl="2" indent="-285750" algn="l" eaLnBrk="1" hangingPunct="1">
              <a:lnSpc>
                <a:spcPct val="95000"/>
              </a:lnSpc>
              <a:spcBef>
                <a:spcPct val="0"/>
              </a:spcBef>
              <a:buClr>
                <a:srgbClr val="000000"/>
              </a:buClr>
              <a:buSzPct val="80000"/>
              <a:buFont typeface="Courier New" charset="0"/>
              <a:buChar char="o"/>
            </a:pPr>
            <a:r>
              <a:rPr lang="en-US" sz="1900" i="1">
                <a:solidFill>
                  <a:srgbClr val="000000"/>
                </a:solidFill>
                <a:latin typeface="Arial" charset="0"/>
              </a:rPr>
              <a:t>Unit Description:  </a:t>
            </a:r>
            <a:r>
              <a:rPr lang="en-US" sz="1900">
                <a:solidFill>
                  <a:srgbClr val="000000"/>
                </a:solidFill>
                <a:latin typeface="Arial" charset="0"/>
              </a:rPr>
              <a:t>During the Fitness Biking Unit, students will improve their Cardiovascular and Muscle Endurance while learning the skill of biking as a lifetime activity.  Students will be introduced to the benefits of biking, biking safety, rules of the road and biking maintenance.  In addition, students will be introduced to the many local biking options available to them outside of the classroom including but not limited to the vast network of </a:t>
            </a:r>
            <a:r>
              <a:rPr lang="ja-JP" altLang="en-US" sz="1900">
                <a:solidFill>
                  <a:srgbClr val="000000"/>
                </a:solidFill>
                <a:latin typeface="Arial" charset="0"/>
              </a:rPr>
              <a:t>“</a:t>
            </a:r>
            <a:r>
              <a:rPr lang="en-US" altLang="ja-JP" sz="1900">
                <a:solidFill>
                  <a:srgbClr val="000000"/>
                </a:solidFill>
                <a:latin typeface="Arial" charset="0"/>
              </a:rPr>
              <a:t>Rails to Trails</a:t>
            </a:r>
            <a:r>
              <a:rPr lang="ja-JP" altLang="en-US" sz="1900">
                <a:solidFill>
                  <a:srgbClr val="000000"/>
                </a:solidFill>
                <a:latin typeface="Arial" charset="0"/>
              </a:rPr>
              <a:t>”</a:t>
            </a:r>
            <a:r>
              <a:rPr lang="en-US" altLang="ja-JP" sz="1900">
                <a:solidFill>
                  <a:srgbClr val="000000"/>
                </a:solidFill>
                <a:latin typeface="Arial" charset="0"/>
              </a:rPr>
              <a:t> in the Pittsburgh area.</a:t>
            </a:r>
            <a:endParaRPr lang="en-US" sz="1900">
              <a:solidFill>
                <a:srgbClr val="000000"/>
              </a:solidFill>
              <a:latin typeface="Arial" charset="0"/>
            </a:endParaRPr>
          </a:p>
        </p:txBody>
      </p:sp>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4146550"/>
            <a:ext cx="39338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5759450"/>
            <a:ext cx="203993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6038" y="4146550"/>
            <a:ext cx="348456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762000" y="304800"/>
            <a:ext cx="8636000" cy="1447800"/>
          </a:xfrm>
        </p:spPr>
        <p:txBody>
          <a:bodyPr/>
          <a:lstStyle/>
          <a:p>
            <a:r>
              <a:rPr lang="en-US" b="1" i="1" u="sng">
                <a:solidFill>
                  <a:schemeClr val="tx1"/>
                </a:solidFill>
                <a:latin typeface="Arial Rounded MT Bold" charset="0"/>
                <a:cs typeface="Times New Roman" charset="0"/>
              </a:rPr>
              <a:t>NAI Mountain Biking Unit</a:t>
            </a:r>
            <a:r>
              <a:rPr lang="en-US" b="1" i="1">
                <a:solidFill>
                  <a:schemeClr val="tx1"/>
                </a:solidFill>
                <a:latin typeface="Arial Rounded MT Bold" charset="0"/>
                <a:cs typeface="Times New Roman" charset="0"/>
              </a:rPr>
              <a:t>: Critical Elements</a:t>
            </a:r>
            <a:r>
              <a:rPr lang="en-US" sz="2000">
                <a:solidFill>
                  <a:schemeClr val="tx1"/>
                </a:solidFill>
                <a:latin typeface="Times New Roman" charset="0"/>
                <a:cs typeface="Arial" charset="0"/>
              </a:rPr>
              <a:t/>
            </a:r>
            <a:br>
              <a:rPr lang="en-US" sz="2000">
                <a:solidFill>
                  <a:schemeClr val="tx1"/>
                </a:solidFill>
                <a:latin typeface="Times New Roman" charset="0"/>
                <a:cs typeface="Arial" charset="0"/>
              </a:rPr>
            </a:br>
            <a:endParaRPr lang="en-US">
              <a:latin typeface="Times New Roman" charset="0"/>
              <a:cs typeface="Arial" charset="0"/>
            </a:endParaRPr>
          </a:p>
        </p:txBody>
      </p:sp>
      <p:sp>
        <p:nvSpPr>
          <p:cNvPr id="6147" name="Rectangle 1"/>
          <p:cNvSpPr>
            <a:spLocks noChangeArrowheads="1"/>
          </p:cNvSpPr>
          <p:nvPr/>
        </p:nvSpPr>
        <p:spPr bwMode="auto">
          <a:xfrm>
            <a:off x="203200" y="1822450"/>
            <a:ext cx="9677400"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tabLst>
                <a:tab pos="457200" algn="l"/>
              </a:tabLst>
              <a:defRPr/>
            </a:pPr>
            <a:r>
              <a:rPr lang="en-US" sz="1600" u="sng">
                <a:latin typeface="Arial Rounded MT Bold" charset="0"/>
                <a:ea typeface="Times New Roman" charset="0"/>
                <a:cs typeface="Courier New" charset="0"/>
              </a:rPr>
              <a:t>Important</a:t>
            </a:r>
            <a:r>
              <a:rPr lang="en-US" sz="1600">
                <a:latin typeface="Arial Rounded MT Bold" charset="0"/>
                <a:ea typeface="Times New Roman" charset="0"/>
                <a:cs typeface="Courier New" charset="0"/>
              </a:rPr>
              <a:t>: The use of a mountain bike at NAI is a privilege and not a right.  If you ride </a:t>
            </a:r>
            <a:endParaRPr lang="en-US" sz="1600">
              <a:ea typeface="Arial" charset="0"/>
              <a:cs typeface="Arial" charset="0"/>
            </a:endParaRPr>
          </a:p>
          <a:p>
            <a:pPr eaLnBrk="0" hangingPunct="0">
              <a:tabLst>
                <a:tab pos="457200" algn="l"/>
              </a:tabLst>
              <a:defRPr/>
            </a:pPr>
            <a:r>
              <a:rPr lang="en-US" sz="1600">
                <a:latin typeface="Arial Rounded MT Bold" charset="0"/>
                <a:ea typeface="Times New Roman" charset="0"/>
                <a:cs typeface="Courier New" charset="0"/>
              </a:rPr>
              <a:t>recklessly or do not take care of the equipment you may loose this right without warning.</a:t>
            </a:r>
            <a:endParaRPr lang="en-US" sz="1600">
              <a:ea typeface="Arial" charset="0"/>
              <a:cs typeface="Arial" charset="0"/>
            </a:endParaRPr>
          </a:p>
          <a:p>
            <a:pPr eaLnBrk="0" hangingPunct="0">
              <a:buFontTx/>
              <a:buChar char="•"/>
              <a:tabLst>
                <a:tab pos="457200" algn="l"/>
              </a:tabLst>
              <a:defRPr/>
            </a:pPr>
            <a:r>
              <a:rPr lang="en-US" sz="1600" b="1" i="1">
                <a:latin typeface="Arial Rounded MT Bold" charset="0"/>
                <a:ea typeface="Times New Roman" charset="0"/>
                <a:cs typeface="Courier New" charset="0"/>
              </a:rPr>
              <a:t>Safety and Injury Prevention</a:t>
            </a:r>
            <a:endParaRPr lang="en-US" sz="1600">
              <a:cs typeface="Arial" charset="0"/>
            </a:endParaRPr>
          </a:p>
          <a:p>
            <a:pPr eaLnBrk="0" hangingPunct="0">
              <a:tabLst>
                <a:tab pos="457200" algn="l"/>
              </a:tabLst>
              <a:defRPr/>
            </a:pPr>
            <a:r>
              <a:rPr lang="en-US" sz="1600" b="1" i="1" u="sng">
                <a:latin typeface="Arial Rounded MT Bold" charset="0"/>
                <a:cs typeface="Times New Roman" charset="0"/>
              </a:rPr>
              <a:t>Helmets</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Helmets must be worn at all times while riding.  You may bring your own helmet from home or use one of ours.  If using our helmets we encourage you to wear a bandana or cap between your head and the helmet.</a:t>
            </a:r>
            <a:endParaRPr lang="en-US" sz="1600">
              <a:cs typeface="Arial" charset="0"/>
            </a:endParaRPr>
          </a:p>
          <a:p>
            <a:pPr eaLnBrk="0" hangingPunct="0">
              <a:tabLst>
                <a:tab pos="457200" algn="l"/>
              </a:tabLst>
              <a:defRPr/>
            </a:pPr>
            <a:r>
              <a:rPr lang="en-US" sz="1600" b="1" i="1" u="sng">
                <a:latin typeface="Arial Rounded MT Bold" charset="0"/>
                <a:cs typeface="Times New Roman" charset="0"/>
              </a:rPr>
              <a:t>Comfort Level</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If you are uncomfortable during any part of a ride you should get off and walk your bike through that portion of the ride.</a:t>
            </a:r>
            <a:endParaRPr lang="en-US" sz="1600">
              <a:cs typeface="Arial" charset="0"/>
            </a:endParaRPr>
          </a:p>
          <a:p>
            <a:pPr eaLnBrk="0" hangingPunct="0">
              <a:tabLst>
                <a:tab pos="457200" algn="l"/>
              </a:tabLst>
              <a:defRPr/>
            </a:pPr>
            <a:r>
              <a:rPr lang="en-US" sz="1600" b="1" i="1" u="sng">
                <a:latin typeface="Arial Rounded MT Bold" charset="0"/>
                <a:cs typeface="Times New Roman" charset="0"/>
              </a:rPr>
              <a:t>Bike Fitting</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Never ride a bike that has a top tube height that you can not comfortably stand over.  Adjust the seat height so that your knee is almost straight at the bottom of each pedal stroke, adjust it slightly lower if you plan on riding over bumpy or difficult terrain.</a:t>
            </a:r>
            <a:endParaRPr lang="en-US" sz="1600">
              <a:cs typeface="Arial" charset="0"/>
            </a:endParaRPr>
          </a:p>
          <a:p>
            <a:pPr eaLnBrk="0" hangingPunct="0">
              <a:tabLst>
                <a:tab pos="457200" algn="l"/>
              </a:tabLst>
              <a:defRPr/>
            </a:pPr>
            <a:r>
              <a:rPr lang="en-US" sz="1600" b="1" i="1" u="sng">
                <a:latin typeface="Arial Rounded MT Bold" charset="0"/>
                <a:cs typeface="Times New Roman" charset="0"/>
              </a:rPr>
              <a:t>ABC Quick Check</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You must perform a complete safety check before every ride.  You can never be sure that the previous rider left the bike in safe working order.</a:t>
            </a:r>
            <a:endParaRPr lang="en-US" sz="1600">
              <a:cs typeface="Arial" charset="0"/>
            </a:endParaRPr>
          </a:p>
          <a:p>
            <a:pPr eaLnBrk="0" hangingPunct="0">
              <a:tabLst>
                <a:tab pos="457200" algn="l"/>
              </a:tabLst>
              <a:defRPr/>
            </a:pPr>
            <a:r>
              <a:rPr lang="en-US" sz="1600" b="1">
                <a:latin typeface="Arial Rounded MT Bold" charset="0"/>
                <a:cs typeface="Times New Roman" charset="0"/>
              </a:rPr>
              <a:t>A</a:t>
            </a:r>
            <a:r>
              <a:rPr lang="en-US" sz="1600">
                <a:latin typeface="Arial Rounded MT Bold" charset="0"/>
                <a:cs typeface="Times New Roman" charset="0"/>
              </a:rPr>
              <a:t> = Air: Check the tire pressure it must be between 60 and 65 psi.  If the sidewall can be squeezed the tire needs inflated.</a:t>
            </a:r>
            <a:endParaRPr lang="en-US" sz="1600">
              <a:cs typeface="Arial" charset="0"/>
            </a:endParaRPr>
          </a:p>
          <a:p>
            <a:pPr eaLnBrk="0" hangingPunct="0">
              <a:tabLst>
                <a:tab pos="457200" algn="l"/>
              </a:tabLst>
              <a:defRPr/>
            </a:pPr>
            <a:r>
              <a:rPr lang="en-US" sz="1600" b="1">
                <a:latin typeface="Arial Rounded MT Bold" charset="0"/>
                <a:cs typeface="Times New Roman" charset="0"/>
              </a:rPr>
              <a:t>B</a:t>
            </a:r>
            <a:r>
              <a:rPr lang="en-US" sz="1600">
                <a:latin typeface="Arial Rounded MT Bold" charset="0"/>
                <a:cs typeface="Times New Roman" charset="0"/>
              </a:rPr>
              <a:t> = Brakes: Check that the front and rear brakes are working properly while walking beside the bike.</a:t>
            </a:r>
            <a:endParaRPr lang="en-US" sz="1600">
              <a:cs typeface="Arial" charset="0"/>
            </a:endParaRPr>
          </a:p>
          <a:p>
            <a:pPr eaLnBrk="0" hangingPunct="0">
              <a:tabLst>
                <a:tab pos="457200" algn="l"/>
              </a:tabLst>
              <a:defRPr/>
            </a:pPr>
            <a:r>
              <a:rPr lang="en-US" sz="1600" b="1">
                <a:latin typeface="Arial Rounded MT Bold" charset="0"/>
                <a:cs typeface="Times New Roman" charset="0"/>
              </a:rPr>
              <a:t>C</a:t>
            </a:r>
            <a:r>
              <a:rPr lang="en-US" sz="1600">
                <a:latin typeface="Arial Rounded MT Bold" charset="0"/>
                <a:cs typeface="Times New Roman" charset="0"/>
              </a:rPr>
              <a:t> = Cranks and Chain: Check that the cranks and chain are working properly by using your hand to pedal backward.  The pedals and chain should move freely, if not oil them.</a:t>
            </a:r>
            <a:endParaRPr lang="en-US" sz="1600">
              <a:cs typeface="Arial" charset="0"/>
            </a:endParaRPr>
          </a:p>
          <a:p>
            <a:pPr eaLnBrk="0" hangingPunct="0">
              <a:tabLst>
                <a:tab pos="457200" algn="l"/>
              </a:tabLst>
              <a:defRPr/>
            </a:pPr>
            <a:r>
              <a:rPr lang="en-US" sz="1600" b="1">
                <a:latin typeface="Arial Rounded MT Bold" charset="0"/>
                <a:cs typeface="Times New Roman" charset="0"/>
              </a:rPr>
              <a:t>Quick</a:t>
            </a:r>
            <a:r>
              <a:rPr lang="en-US" sz="1600">
                <a:latin typeface="Arial Rounded MT Bold" charset="0"/>
                <a:cs typeface="Times New Roman" charset="0"/>
              </a:rPr>
              <a:t>: Check both wheels to see that they spin true and are securely fastened.</a:t>
            </a:r>
            <a:endParaRPr lang="en-US" sz="1600">
              <a:cs typeface="Arial" charset="0"/>
            </a:endParaRPr>
          </a:p>
          <a:p>
            <a:pPr eaLnBrk="0" hangingPunct="0">
              <a:tabLst>
                <a:tab pos="457200" algn="l"/>
              </a:tabLst>
              <a:defRPr/>
            </a:pPr>
            <a:r>
              <a:rPr lang="en-US" sz="1600" b="1">
                <a:latin typeface="Arial Rounded MT Bold" charset="0"/>
                <a:cs typeface="Times New Roman" charset="0"/>
              </a:rPr>
              <a:t>Check</a:t>
            </a:r>
            <a:r>
              <a:rPr lang="en-US" sz="1600">
                <a:latin typeface="Arial Rounded MT Bold" charset="0"/>
                <a:cs typeface="Times New Roman" charset="0"/>
              </a:rPr>
              <a:t>: Check that the bike shifts properly by taking a short ride on the paved area behind the building.</a:t>
            </a:r>
            <a:endParaRPr lang="en-US" sz="1600">
              <a:cs typeface="Arial" charset="0"/>
            </a:endParaRPr>
          </a:p>
          <a:p>
            <a:pPr eaLnBrk="0" hangingPunct="0">
              <a:tabLst>
                <a:tab pos="457200" algn="l"/>
              </a:tabLst>
              <a:defRPr/>
            </a:pPr>
            <a:endParaRPr lang="en-US" sz="90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03200" y="2133600"/>
            <a:ext cx="9601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tabLst>
                <a:tab pos="457200" algn="l"/>
              </a:tabLst>
            </a:pPr>
            <a:r>
              <a:rPr lang="en-US" sz="1600" b="1" i="1" u="sng">
                <a:solidFill>
                  <a:srgbClr val="FF0000"/>
                </a:solidFill>
                <a:latin typeface="Arial Rounded MT Bold" charset="0"/>
                <a:cs typeface="Times New Roman" charset="0"/>
              </a:rPr>
              <a:t>Safety</a:t>
            </a:r>
          </a:p>
          <a:p>
            <a:pPr eaLnBrk="0" hangingPunct="0">
              <a:tabLst>
                <a:tab pos="457200" algn="l"/>
              </a:tabLst>
            </a:pPr>
            <a:r>
              <a:rPr lang="en-US" sz="1600" b="1">
                <a:solidFill>
                  <a:srgbClr val="FF0000"/>
                </a:solidFill>
                <a:latin typeface="Arial Rounded MT Bold" charset="0"/>
                <a:cs typeface="Times New Roman" charset="0"/>
              </a:rPr>
              <a:t>Opting in: The class will be given a basic set of challenges using a challenge by choice format.  You may opt in to increasingly difficult challenges as your comfort / experience allow.</a:t>
            </a:r>
          </a:p>
          <a:p>
            <a:pPr eaLnBrk="0" hangingPunct="0">
              <a:tabLst>
                <a:tab pos="457200" algn="l"/>
              </a:tabLst>
            </a:pPr>
            <a:endParaRPr lang="en-US" sz="1600" b="1" i="1">
              <a:latin typeface="Arial Rounded MT Bold" charset="0"/>
              <a:cs typeface="Times New Roman" charset="0"/>
            </a:endParaRPr>
          </a:p>
          <a:p>
            <a:pPr eaLnBrk="0" hangingPunct="0">
              <a:tabLst>
                <a:tab pos="457200" algn="l"/>
              </a:tabLst>
            </a:pPr>
            <a:r>
              <a:rPr lang="en-US" sz="1600" b="1" i="1">
                <a:latin typeface="Arial Rounded MT Bold" charset="0"/>
                <a:cs typeface="Times New Roman" charset="0"/>
              </a:rPr>
              <a:t>Handling Skills</a:t>
            </a:r>
            <a:endParaRPr lang="en-US" sz="1600">
              <a:cs typeface="Arial" charset="0"/>
            </a:endParaRPr>
          </a:p>
          <a:p>
            <a:pPr eaLnBrk="0" hangingPunct="0">
              <a:tabLst>
                <a:tab pos="457200" algn="l"/>
              </a:tabLst>
            </a:pPr>
            <a:r>
              <a:rPr lang="en-US" sz="1600" b="1" i="1" u="sng">
                <a:latin typeface="Arial Rounded MT Bold" charset="0"/>
                <a:cs typeface="Times New Roman" charset="0"/>
              </a:rPr>
              <a:t>Shifting Gears</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Remember to shift early and often.  Anticipate the need to shift and when you shift peddle lightly.  </a:t>
            </a:r>
            <a:r>
              <a:rPr lang="en-US" sz="1600" b="1" u="sng">
                <a:latin typeface="Arial Rounded MT Bold" charset="0"/>
                <a:cs typeface="Times New Roman" charset="0"/>
              </a:rPr>
              <a:t>You will loose your riding privileges for grinding the gears.</a:t>
            </a:r>
            <a:endParaRPr lang="en-US" sz="1600">
              <a:cs typeface="Arial" charset="0"/>
            </a:endParaRPr>
          </a:p>
          <a:p>
            <a:pPr eaLnBrk="0" hangingPunct="0">
              <a:tabLst>
                <a:tab pos="457200" algn="l"/>
              </a:tabLst>
            </a:pPr>
            <a:r>
              <a:rPr lang="en-US" sz="1600" b="1" i="1" u="sng">
                <a:latin typeface="Arial Rounded MT Bold" charset="0"/>
                <a:cs typeface="Times New Roman" charset="0"/>
              </a:rPr>
              <a:t>Riding Position</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Keep your upper body steady and loose while the bike moves beneath you.  Ride with you elbows and knees flexed.  On bumpy trails keep your butt off the saddle slightly.</a:t>
            </a:r>
            <a:endParaRPr lang="en-US" sz="1600"/>
          </a:p>
          <a:p>
            <a:pPr eaLnBrk="0" hangingPunct="0">
              <a:tabLst>
                <a:tab pos="457200" algn="l"/>
              </a:tabLst>
            </a:pPr>
            <a:r>
              <a:rPr lang="en-US" sz="1600" b="1" i="1" u="sng">
                <a:latin typeface="Arial Rounded MT Bold" charset="0"/>
                <a:cs typeface="Times New Roman" charset="0"/>
              </a:rPr>
              <a:t>Brakin</a:t>
            </a:r>
            <a:r>
              <a:rPr lang="en-US" sz="1600">
                <a:latin typeface="Arial Rounded MT Bold" charset="0"/>
                <a:cs typeface="Times New Roman" charset="0"/>
              </a:rPr>
              <a:t>g </a:t>
            </a:r>
            <a:r>
              <a:rPr lang="en-US" sz="1600">
                <a:cs typeface="Times New Roman" charset="0"/>
              </a:rPr>
              <a:t>–</a:t>
            </a:r>
            <a:r>
              <a:rPr lang="en-US" sz="1600">
                <a:latin typeface="Arial Rounded MT Bold" charset="0"/>
                <a:cs typeface="Times New Roman" charset="0"/>
              </a:rPr>
              <a:t> Never jam on the brakes,  brake gently using 60% front brake and 40% rear.</a:t>
            </a:r>
            <a:endParaRPr lang="en-US" sz="1600"/>
          </a:p>
          <a:p>
            <a:pPr eaLnBrk="0" hangingPunct="0">
              <a:tabLst>
                <a:tab pos="457200" algn="l"/>
              </a:tabLst>
            </a:pPr>
            <a:r>
              <a:rPr lang="en-US" sz="1600" b="1" i="1" u="sng">
                <a:latin typeface="Arial Rounded MT Bold" charset="0"/>
                <a:cs typeface="Times New Roman" charset="0"/>
              </a:rPr>
              <a:t>Turning</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In slow speed turns, turn the handlebars.  In higher speed turns use more body lean, press down on the handlebar with your inside hand, and keep the cranks horizontal.</a:t>
            </a:r>
            <a:endParaRPr lang="en-US" sz="1600"/>
          </a:p>
          <a:p>
            <a:pPr eaLnBrk="0" hangingPunct="0">
              <a:tabLst>
                <a:tab pos="457200" algn="l"/>
              </a:tabLst>
            </a:pPr>
            <a:r>
              <a:rPr lang="en-US" sz="1600" b="1" i="1" u="sng">
                <a:latin typeface="Arial Rounded MT Bold" charset="0"/>
                <a:cs typeface="Times New Roman" charset="0"/>
              </a:rPr>
              <a:t>Climbing</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Shift early into a lower gear than you think you will need.  Keep your weight centered over the bike with your chest down to keep weight on the back wheel.</a:t>
            </a:r>
            <a:endParaRPr lang="en-US" sz="1600"/>
          </a:p>
          <a:p>
            <a:pPr eaLnBrk="0" hangingPunct="0">
              <a:tabLst>
                <a:tab pos="457200" algn="l"/>
              </a:tabLst>
            </a:pPr>
            <a:r>
              <a:rPr lang="en-US" sz="1600" b="1" i="1" u="sng">
                <a:latin typeface="Arial Rounded MT Bold" charset="0"/>
                <a:cs typeface="Times New Roman" charset="0"/>
              </a:rPr>
              <a:t>Descending</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Shift into the large chain ring on the front.  Keep your weight back with your arms extended to unweight the front wheel so that it will roll easily over obstacles.</a:t>
            </a:r>
            <a:endParaRPr lang="en-US" sz="1600"/>
          </a:p>
          <a:p>
            <a:pPr eaLnBrk="0" hangingPunct="0">
              <a:tabLst>
                <a:tab pos="457200" algn="l"/>
              </a:tabLst>
            </a:pPr>
            <a:r>
              <a:rPr lang="en-US" sz="1600" b="1" i="1" u="sng">
                <a:latin typeface="Arial Rounded MT Bold" charset="0"/>
                <a:cs typeface="Times New Roman" charset="0"/>
              </a:rPr>
              <a:t>Track Stand </a:t>
            </a:r>
            <a:r>
              <a:rPr lang="en-US" sz="1600">
                <a:cs typeface="Times New Roman" charset="0"/>
              </a:rPr>
              <a:t>–</a:t>
            </a:r>
            <a:r>
              <a:rPr lang="en-US" sz="1600">
                <a:latin typeface="Arial Rounded MT Bold" charset="0"/>
                <a:cs typeface="Times New Roman" charset="0"/>
              </a:rPr>
              <a:t> Coming to a stop and keeping the bike balanced without putting a foot down.  Keep pressure on the front pedal with the brakes applied and the wheel turned slightly.</a:t>
            </a:r>
            <a:endParaRPr lang="en-US" sz="1600"/>
          </a:p>
          <a:p>
            <a:pPr eaLnBrk="0" hangingPunct="0">
              <a:tabLst>
                <a:tab pos="457200" algn="l"/>
              </a:tabLst>
            </a:pPr>
            <a:r>
              <a:rPr lang="en-US" sz="1600" b="1" i="1" u="sng">
                <a:latin typeface="Arial Rounded MT Bold" charset="0"/>
                <a:cs typeface="Times New Roman" charset="0"/>
              </a:rPr>
              <a:t>Rolling over objects</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Approach the object at a 90 degree angle while maintaining momentum.  As you approach the object pull up on the front wheel to lift it over the object while you continue to pedal as the rear wheel rolls over the obstacle.</a:t>
            </a:r>
            <a:endParaRPr lang="en-US" sz="1600"/>
          </a:p>
        </p:txBody>
      </p:sp>
      <p:sp>
        <p:nvSpPr>
          <p:cNvPr id="18434" name="Title 1"/>
          <p:cNvSpPr txBox="1">
            <a:spLocks/>
          </p:cNvSpPr>
          <p:nvPr/>
        </p:nvSpPr>
        <p:spPr bwMode="auto">
          <a:xfrm>
            <a:off x="762000" y="304800"/>
            <a:ext cx="8636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i="1" u="sng">
                <a:latin typeface="Arial Rounded MT Bold" charset="0"/>
                <a:cs typeface="Times New Roman" charset="0"/>
              </a:rPr>
              <a:t>NAI Mountain Biking Unit</a:t>
            </a:r>
            <a:r>
              <a:rPr lang="en-US" sz="4400" b="1" i="1">
                <a:latin typeface="Arial Rounded MT Bold" charset="0"/>
                <a:cs typeface="Times New Roman" charset="0"/>
              </a:rPr>
              <a:t>: Critical Elements</a:t>
            </a:r>
            <a:r>
              <a:rPr lang="en-US" sz="2000">
                <a:cs typeface="Arial" charset="0"/>
              </a:rPr>
              <a:t/>
            </a:r>
            <a:br>
              <a:rPr lang="en-US" sz="2000">
                <a:cs typeface="Arial" charset="0"/>
              </a:rPr>
            </a:br>
            <a:endParaRPr lang="en-US" sz="4400">
              <a:solidFill>
                <a:schemeClr val="tx2"/>
              </a:solidFill>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279400" y="1389063"/>
            <a:ext cx="96774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tabLst>
                <a:tab pos="457200" algn="l"/>
              </a:tabLst>
            </a:pPr>
            <a:r>
              <a:rPr lang="en-US" sz="1600" b="1" i="1">
                <a:latin typeface="Arial Rounded MT Bold" charset="0"/>
                <a:cs typeface="Times New Roman" charset="0"/>
              </a:rPr>
              <a:t>Operating Environment</a:t>
            </a:r>
            <a:endParaRPr lang="en-US" sz="1600">
              <a:cs typeface="Arial" charset="0"/>
            </a:endParaRPr>
          </a:p>
          <a:p>
            <a:pPr eaLnBrk="0" hangingPunct="0">
              <a:tabLst>
                <a:tab pos="457200" algn="l"/>
              </a:tabLst>
            </a:pPr>
            <a:r>
              <a:rPr lang="en-US" sz="1600" b="1" i="1" u="sng">
                <a:latin typeface="Arial Rounded MT Bold" charset="0"/>
                <a:cs typeface="Times New Roman" charset="0"/>
              </a:rPr>
              <a:t>Trails</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Respect nature and take all trash back out with you.</a:t>
            </a:r>
            <a:endParaRPr lang="en-US" sz="1600">
              <a:cs typeface="Arial" charset="0"/>
            </a:endParaRPr>
          </a:p>
          <a:p>
            <a:pPr lvl="1" eaLnBrk="0" hangingPunct="0">
              <a:buFontTx/>
              <a:buAutoNum type="arabicParenR"/>
              <a:tabLst>
                <a:tab pos="457200" algn="l"/>
              </a:tabLst>
            </a:pPr>
            <a:r>
              <a:rPr lang="en-US" sz="1600">
                <a:latin typeface="Arial Rounded MT Bold" charset="0"/>
                <a:cs typeface="Times New Roman" charset="0"/>
              </a:rPr>
              <a:t>Ride only on open trails and do not trespass.</a:t>
            </a:r>
            <a:endParaRPr lang="en-US" sz="1600"/>
          </a:p>
          <a:p>
            <a:pPr lvl="1" eaLnBrk="0" hangingPunct="0">
              <a:buFontTx/>
              <a:buAutoNum type="arabicParenR"/>
              <a:tabLst>
                <a:tab pos="457200" algn="l"/>
              </a:tabLst>
            </a:pPr>
            <a:r>
              <a:rPr lang="en-US" sz="1600">
                <a:latin typeface="Arial Rounded MT Bold" charset="0"/>
                <a:cs typeface="Times New Roman" charset="0"/>
              </a:rPr>
              <a:t>Control your bike at all times and space out on hills.</a:t>
            </a:r>
            <a:endParaRPr lang="en-US" sz="1600"/>
          </a:p>
          <a:p>
            <a:pPr lvl="1" eaLnBrk="0" hangingPunct="0">
              <a:buFontTx/>
              <a:buAutoNum type="arabicParenR"/>
              <a:tabLst>
                <a:tab pos="457200" algn="l"/>
              </a:tabLst>
            </a:pPr>
            <a:r>
              <a:rPr lang="en-US" sz="1600">
                <a:latin typeface="Arial Rounded MT Bold" charset="0"/>
                <a:cs typeface="Times New Roman" charset="0"/>
              </a:rPr>
              <a:t>Bring along a spare tube, pump, and tools.  Nothing spoils a good ride more than hiking out of the trail carrying your broken bike.</a:t>
            </a:r>
            <a:endParaRPr lang="en-US" sz="1600"/>
          </a:p>
          <a:p>
            <a:pPr lvl="1" eaLnBrk="0" hangingPunct="0">
              <a:buFontTx/>
              <a:buAutoNum type="arabicParenR"/>
              <a:tabLst>
                <a:tab pos="457200" algn="l"/>
              </a:tabLst>
            </a:pPr>
            <a:r>
              <a:rPr lang="en-US" sz="1600">
                <a:latin typeface="Arial Rounded MT Bold" charset="0"/>
                <a:cs typeface="Times New Roman" charset="0"/>
              </a:rPr>
              <a:t>Yield the right of way to all other trial users.  People will judge all cyclists by my actions.</a:t>
            </a:r>
            <a:endParaRPr lang="en-US" sz="1600"/>
          </a:p>
          <a:p>
            <a:pPr lvl="1" eaLnBrk="0" hangingPunct="0">
              <a:buFontTx/>
              <a:buAutoNum type="arabicParenR"/>
              <a:tabLst>
                <a:tab pos="457200" algn="l"/>
              </a:tabLst>
            </a:pPr>
            <a:r>
              <a:rPr lang="en-US" sz="1600">
                <a:latin typeface="Arial Rounded MT Bold" charset="0"/>
                <a:cs typeface="Times New Roman" charset="0"/>
              </a:rPr>
              <a:t>Assume there is an obstacle around every bend.  Even on trails you know there could be a hiker, animal, or fallen tree.</a:t>
            </a:r>
            <a:endParaRPr lang="en-US" sz="1600"/>
          </a:p>
          <a:p>
            <a:pPr eaLnBrk="0" hangingPunct="0">
              <a:tabLst>
                <a:tab pos="457200" algn="l"/>
              </a:tabLst>
            </a:pPr>
            <a:r>
              <a:rPr lang="en-US" sz="1600" b="1" i="1" u="sng">
                <a:latin typeface="Arial Rounded MT Bold" charset="0"/>
                <a:cs typeface="Times New Roman" charset="0"/>
              </a:rPr>
              <a:t>Roads</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Cyclists have the same right and obligations when riding on the roads as do motorists.  Cyclists are subject to fines for disobeying the same laws as motorists.</a:t>
            </a:r>
            <a:endParaRPr lang="en-US" sz="1600"/>
          </a:p>
          <a:p>
            <a:pPr lvl="1" eaLnBrk="0" hangingPunct="0">
              <a:buFontTx/>
              <a:buAutoNum type="arabicParenR"/>
              <a:tabLst>
                <a:tab pos="457200" algn="l"/>
              </a:tabLst>
            </a:pPr>
            <a:r>
              <a:rPr lang="en-US" sz="1600">
                <a:latin typeface="Arial Rounded MT Bold" charset="0"/>
                <a:cs typeface="Times New Roman" charset="0"/>
              </a:rPr>
              <a:t>Don</a:t>
            </a:r>
            <a:r>
              <a:rPr lang="ja-JP" altLang="en-US" sz="1600">
                <a:cs typeface="Times New Roman" charset="0"/>
              </a:rPr>
              <a:t>’</a:t>
            </a:r>
            <a:r>
              <a:rPr lang="en-US" altLang="ja-JP" sz="1600">
                <a:latin typeface="Arial Rounded MT Bold" charset="0"/>
                <a:cs typeface="Times New Roman" charset="0"/>
              </a:rPr>
              <a:t>t assume that motorists see you.  They may be on the phone or changing radio stations.</a:t>
            </a:r>
            <a:endParaRPr lang="en-US" altLang="ja-JP" sz="1600"/>
          </a:p>
          <a:p>
            <a:pPr lvl="1" eaLnBrk="0" hangingPunct="0">
              <a:buFontTx/>
              <a:buAutoNum type="arabicParenR"/>
              <a:tabLst>
                <a:tab pos="457200" algn="l"/>
              </a:tabLst>
            </a:pPr>
            <a:r>
              <a:rPr lang="en-US" sz="1600">
                <a:latin typeface="Arial Rounded MT Bold" charset="0"/>
                <a:cs typeface="Times New Roman" charset="0"/>
              </a:rPr>
              <a:t>Stop at all marked intersections and look for oncoming traffic.</a:t>
            </a:r>
            <a:endParaRPr lang="en-US" sz="1600"/>
          </a:p>
          <a:p>
            <a:pPr lvl="1" eaLnBrk="0" hangingPunct="0">
              <a:buFontTx/>
              <a:buAutoNum type="arabicParenR"/>
              <a:tabLst>
                <a:tab pos="457200" algn="l"/>
              </a:tabLst>
            </a:pPr>
            <a:r>
              <a:rPr lang="en-US" sz="1600">
                <a:latin typeface="Arial Rounded MT Bold" charset="0"/>
                <a:cs typeface="Times New Roman" charset="0"/>
              </a:rPr>
              <a:t>Ride single file.</a:t>
            </a:r>
            <a:endParaRPr lang="en-US" sz="1600"/>
          </a:p>
          <a:p>
            <a:pPr lvl="1" eaLnBrk="0" hangingPunct="0">
              <a:buFontTx/>
              <a:buAutoNum type="arabicParenR"/>
              <a:tabLst>
                <a:tab pos="457200" algn="l"/>
              </a:tabLst>
            </a:pPr>
            <a:r>
              <a:rPr lang="en-US" sz="1600">
                <a:latin typeface="Arial Rounded MT Bold" charset="0"/>
                <a:cs typeface="Times New Roman" charset="0"/>
              </a:rPr>
              <a:t>Before making a turn first check for traffic in all directions and then single the turn by pointing in the direction you are turning using your arm on the side you are turning to.</a:t>
            </a:r>
            <a:endParaRPr lang="en-US" sz="1600"/>
          </a:p>
          <a:p>
            <a:pPr lvl="1" eaLnBrk="0" hangingPunct="0">
              <a:buFontTx/>
              <a:buAutoNum type="arabicParenR"/>
              <a:tabLst>
                <a:tab pos="457200" algn="l"/>
              </a:tabLst>
            </a:pPr>
            <a:r>
              <a:rPr lang="en-US" sz="1600">
                <a:latin typeface="Arial Rounded MT Bold" charset="0"/>
                <a:cs typeface="Times New Roman" charset="0"/>
              </a:rPr>
              <a:t>If you see and obstacle on the road point to it and yell to riders who are following.</a:t>
            </a:r>
            <a:endParaRPr lang="en-US" sz="1600"/>
          </a:p>
          <a:p>
            <a:pPr lvl="1" eaLnBrk="0" hangingPunct="0">
              <a:buFontTx/>
              <a:buAutoNum type="arabicParenR"/>
              <a:tabLst>
                <a:tab pos="457200" algn="l"/>
              </a:tabLst>
            </a:pPr>
            <a:r>
              <a:rPr lang="en-US" sz="1600">
                <a:latin typeface="Arial Rounded MT Bold" charset="0"/>
                <a:cs typeface="Times New Roman" charset="0"/>
              </a:rPr>
              <a:t>When slowing or stopping put your left arm out with your palm facing the riders behind you and call out stopping or slowing.</a:t>
            </a:r>
            <a:endParaRPr lang="en-US" sz="1600"/>
          </a:p>
          <a:p>
            <a:pPr lvl="1" eaLnBrk="0" hangingPunct="0">
              <a:buFontTx/>
              <a:buAutoNum type="arabicParenR"/>
              <a:tabLst>
                <a:tab pos="457200" algn="l"/>
              </a:tabLst>
            </a:pPr>
            <a:r>
              <a:rPr lang="en-US" sz="1600">
                <a:latin typeface="Arial Rounded MT Bold" charset="0"/>
                <a:cs typeface="Times New Roman" charset="0"/>
              </a:rPr>
              <a:t>When passing call out passing left, make sure you are not cutting off another rider and only pass on the left.</a:t>
            </a:r>
            <a:endParaRPr lang="en-US" sz="1600"/>
          </a:p>
          <a:p>
            <a:pPr lvl="1" eaLnBrk="0" hangingPunct="0">
              <a:buFontTx/>
              <a:buAutoNum type="arabicParenR"/>
              <a:tabLst>
                <a:tab pos="457200" algn="l"/>
              </a:tabLst>
            </a:pPr>
            <a:r>
              <a:rPr lang="en-US" sz="1600">
                <a:latin typeface="Arial Rounded MT Bold" charset="0"/>
                <a:cs typeface="Times New Roman" charset="0"/>
              </a:rPr>
              <a:t>When a car is approaching from ahead or behind call out car up or car back then pass it up or back the line.</a:t>
            </a:r>
            <a:endParaRPr lang="en-US" sz="1600"/>
          </a:p>
        </p:txBody>
      </p:sp>
      <p:sp>
        <p:nvSpPr>
          <p:cNvPr id="19458" name="Title 1"/>
          <p:cNvSpPr txBox="1">
            <a:spLocks/>
          </p:cNvSpPr>
          <p:nvPr/>
        </p:nvSpPr>
        <p:spPr bwMode="auto">
          <a:xfrm>
            <a:off x="762000" y="152400"/>
            <a:ext cx="8636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i="1" u="sng">
                <a:latin typeface="Arial Rounded MT Bold" charset="0"/>
                <a:cs typeface="Times New Roman" charset="0"/>
              </a:rPr>
              <a:t>NAI Mountain Biking Unit</a:t>
            </a:r>
            <a:r>
              <a:rPr lang="en-US" sz="4400" b="1" i="1">
                <a:latin typeface="Arial Rounded MT Bold" charset="0"/>
                <a:cs typeface="Times New Roman" charset="0"/>
              </a:rPr>
              <a:t>: Critical Elements</a:t>
            </a:r>
            <a:r>
              <a:rPr lang="en-US" sz="2000">
                <a:cs typeface="Arial" charset="0"/>
              </a:rPr>
              <a:t/>
            </a:r>
            <a:br>
              <a:rPr lang="en-US" sz="2000">
                <a:cs typeface="Arial" charset="0"/>
              </a:rPr>
            </a:br>
            <a:endParaRPr lang="en-US" sz="4400">
              <a:solidFill>
                <a:schemeClr val="tx2"/>
              </a:solidFill>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301625" y="1981200"/>
            <a:ext cx="9601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tabLst>
                <a:tab pos="457200" algn="l"/>
              </a:tabLst>
            </a:pPr>
            <a:r>
              <a:rPr lang="en-US" sz="1600" b="1" i="1">
                <a:latin typeface="Arial Rounded MT Bold" charset="0"/>
                <a:cs typeface="Times New Roman" charset="0"/>
              </a:rPr>
              <a:t>Maintenance</a:t>
            </a:r>
            <a:endParaRPr lang="en-US" sz="1600">
              <a:cs typeface="Arial" charset="0"/>
            </a:endParaRPr>
          </a:p>
          <a:p>
            <a:pPr eaLnBrk="0" hangingPunct="0">
              <a:tabLst>
                <a:tab pos="457200" algn="l"/>
              </a:tabLst>
            </a:pPr>
            <a:r>
              <a:rPr lang="en-US" sz="1600" b="1" i="1" u="sng">
                <a:latin typeface="Arial Rounded MT Bold" charset="0"/>
                <a:cs typeface="Times New Roman" charset="0"/>
              </a:rPr>
              <a:t>Tire Inflation</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Inflate the tires using the larger of the two holes on our pumps.  After placing the pump on the valve open the lever to a position perpendicular to the pump hose to lock the pump on the valve.  Inflate the tires to 60 psi to reduce the risk of a flat tire.</a:t>
            </a:r>
            <a:endParaRPr lang="en-US" sz="1600"/>
          </a:p>
          <a:p>
            <a:pPr eaLnBrk="0" hangingPunct="0">
              <a:tabLst>
                <a:tab pos="457200" algn="l"/>
              </a:tabLst>
            </a:pPr>
            <a:r>
              <a:rPr lang="en-US" sz="1600" b="1" i="1" u="sng">
                <a:latin typeface="Arial Rounded MT Bold" charset="0"/>
                <a:cs typeface="Times New Roman" charset="0"/>
              </a:rPr>
              <a:t>Chain</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If the chain is making noise or binding peddle the cranks backward while applying lubricant.</a:t>
            </a:r>
            <a:endParaRPr lang="en-US" sz="1600"/>
          </a:p>
          <a:p>
            <a:pPr eaLnBrk="0" hangingPunct="0">
              <a:tabLst>
                <a:tab pos="457200" algn="l"/>
              </a:tabLst>
            </a:pPr>
            <a:r>
              <a:rPr lang="en-US" sz="1600" b="1" i="1" u="sng">
                <a:latin typeface="Arial Rounded MT Bold" charset="0"/>
                <a:cs typeface="Times New Roman" charset="0"/>
              </a:rPr>
              <a:t>Brakes</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If the brakes are loose use the barrel adjuster on the brake levers to increase the tension.</a:t>
            </a:r>
            <a:endParaRPr lang="en-US" sz="1600"/>
          </a:p>
          <a:p>
            <a:pPr eaLnBrk="0" hangingPunct="0">
              <a:tabLst>
                <a:tab pos="457200" algn="l"/>
              </a:tabLst>
            </a:pPr>
            <a:r>
              <a:rPr lang="en-US" sz="1600" b="1" i="1" u="sng">
                <a:latin typeface="Arial Rounded MT Bold" charset="0"/>
                <a:cs typeface="Times New Roman" charset="0"/>
              </a:rPr>
              <a:t>Seat Height</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Adjust the seat height before each ride.  While standing next to the bike the seat should be at the mid hip.</a:t>
            </a:r>
            <a:endParaRPr lang="en-US" sz="1600"/>
          </a:p>
          <a:p>
            <a:pPr eaLnBrk="0" hangingPunct="0">
              <a:tabLst>
                <a:tab pos="457200" algn="l"/>
              </a:tabLst>
            </a:pPr>
            <a:r>
              <a:rPr lang="en-US" sz="1600" b="1" i="1" u="sng">
                <a:latin typeface="Arial Rounded MT Bold" charset="0"/>
                <a:cs typeface="Times New Roman" charset="0"/>
              </a:rPr>
              <a:t>Professional Maintenance</a:t>
            </a:r>
            <a:r>
              <a:rPr lang="en-US" sz="1600">
                <a:latin typeface="Arial Rounded MT Bold" charset="0"/>
                <a:cs typeface="Times New Roman" charset="0"/>
              </a:rPr>
              <a:t> </a:t>
            </a:r>
            <a:r>
              <a:rPr lang="en-US" sz="1600">
                <a:cs typeface="Times New Roman" charset="0"/>
              </a:rPr>
              <a:t>–</a:t>
            </a:r>
            <a:r>
              <a:rPr lang="en-US" sz="1600">
                <a:latin typeface="Arial Rounded MT Bold" charset="0"/>
                <a:cs typeface="Times New Roman" charset="0"/>
              </a:rPr>
              <a:t> 2x per year we have the local bike shop come out to do safety check and perform routine maintenance on top of our regular checks.</a:t>
            </a:r>
            <a:endParaRPr lang="en-US" sz="1600"/>
          </a:p>
          <a:p>
            <a:pPr eaLnBrk="0" hangingPunct="0">
              <a:buFontTx/>
              <a:buChar char="•"/>
              <a:tabLst>
                <a:tab pos="457200" algn="l"/>
              </a:tabLst>
            </a:pPr>
            <a:r>
              <a:rPr lang="en-US" sz="1600" b="1" i="1">
                <a:latin typeface="Arial Rounded MT Bold" charset="0"/>
                <a:cs typeface="Times New Roman" charset="0"/>
              </a:rPr>
              <a:t>Access</a:t>
            </a:r>
            <a:endParaRPr lang="en-US" sz="1600"/>
          </a:p>
          <a:p>
            <a:pPr eaLnBrk="0" hangingPunct="0">
              <a:tabLst>
                <a:tab pos="457200" algn="l"/>
              </a:tabLst>
            </a:pPr>
            <a:r>
              <a:rPr lang="en-US" sz="1600">
                <a:latin typeface="Arial Rounded MT Bold" charset="0"/>
                <a:cs typeface="Times New Roman" charset="0"/>
              </a:rPr>
              <a:t>Where to ride and who to ride with -  Use the following web sites to find places to ride and people to ride with around Pittsburgh.</a:t>
            </a:r>
            <a:endParaRPr lang="en-US" sz="1600"/>
          </a:p>
          <a:p>
            <a:pPr eaLnBrk="0" hangingPunct="0">
              <a:tabLst>
                <a:tab pos="457200" algn="l"/>
              </a:tabLst>
            </a:pPr>
            <a:r>
              <a:rPr lang="en-US" sz="1600" b="1">
                <a:solidFill>
                  <a:srgbClr val="2D2DB9"/>
                </a:solidFill>
                <a:cs typeface="Times New Roman" charset="0"/>
                <a:hlinkClick r:id="rId2"/>
              </a:rPr>
              <a:t>http://bike-pgh.org/</a:t>
            </a:r>
            <a:r>
              <a:rPr lang="en-US" sz="1600" b="1">
                <a:solidFill>
                  <a:srgbClr val="2D2DB9"/>
                </a:solidFill>
                <a:cs typeface="Times New Roman" charset="0"/>
              </a:rPr>
              <a:t>	</a:t>
            </a:r>
            <a:r>
              <a:rPr lang="en-US" sz="1600" b="1">
                <a:solidFill>
                  <a:srgbClr val="2D2DB9"/>
                </a:solidFill>
                <a:cs typeface="Times New Roman" charset="0"/>
                <a:hlinkClick r:id="rId3"/>
              </a:rPr>
              <a:t>http://www.bikepittsburgh.com</a:t>
            </a:r>
            <a:r>
              <a:rPr lang="en-US" sz="1600" b="1">
                <a:solidFill>
                  <a:srgbClr val="2D2DB9"/>
                </a:solidFill>
                <a:cs typeface="Times New Roman" charset="0"/>
              </a:rPr>
              <a:t>	</a:t>
            </a:r>
            <a:r>
              <a:rPr lang="en-US" sz="1600" b="1">
                <a:solidFill>
                  <a:srgbClr val="2D2DB9"/>
                </a:solidFill>
                <a:cs typeface="Times New Roman" charset="0"/>
                <a:hlinkClick r:id="rId4"/>
              </a:rPr>
              <a:t>http://pittsburgh.about.com/cs/biketrails/</a:t>
            </a:r>
            <a:r>
              <a:rPr lang="en-US" sz="1600" b="1">
                <a:solidFill>
                  <a:srgbClr val="2D2DB9"/>
                </a:solidFill>
                <a:cs typeface="Times New Roman" charset="0"/>
              </a:rPr>
              <a:t> </a:t>
            </a:r>
            <a:r>
              <a:rPr lang="en-US" sz="1600" b="1">
                <a:solidFill>
                  <a:srgbClr val="2D2DB9"/>
                </a:solidFill>
                <a:cs typeface="Times New Roman" charset="0"/>
                <a:hlinkClick r:id="rId5"/>
              </a:rPr>
              <a:t>http://www.atatrail.org/</a:t>
            </a:r>
            <a:r>
              <a:rPr lang="en-US" sz="1600" b="1">
                <a:solidFill>
                  <a:srgbClr val="2D2DB9"/>
                </a:solidFill>
                <a:cs typeface="Times New Roman" charset="0"/>
              </a:rPr>
              <a:t>	</a:t>
            </a:r>
            <a:r>
              <a:rPr lang="en-US" sz="1600" b="1">
                <a:solidFill>
                  <a:srgbClr val="2D2DB9"/>
                </a:solidFill>
                <a:cs typeface="Times New Roman" charset="0"/>
                <a:hlinkClick r:id="rId6"/>
              </a:rPr>
              <a:t>http://www.pittsburghmountainbiking.com/</a:t>
            </a:r>
            <a:r>
              <a:rPr lang="en-US" sz="1600" b="1">
                <a:solidFill>
                  <a:srgbClr val="2D2DB9"/>
                </a:solidFill>
                <a:cs typeface="Times New Roman" charset="0"/>
              </a:rPr>
              <a:t>	</a:t>
            </a:r>
            <a:r>
              <a:rPr lang="en-US" sz="1600" b="1">
                <a:solidFill>
                  <a:srgbClr val="2D2DB9"/>
                </a:solidFill>
                <a:cs typeface="Times New Roman" charset="0"/>
                <a:hlinkClick r:id="rId7"/>
              </a:rPr>
              <a:t>http://www.porcmtbclub.org/</a:t>
            </a:r>
            <a:r>
              <a:rPr lang="en-US" sz="1600" b="1">
                <a:solidFill>
                  <a:srgbClr val="2D2DB9"/>
                </a:solidFill>
                <a:cs typeface="Times New Roman" charset="0"/>
              </a:rPr>
              <a:t> </a:t>
            </a:r>
            <a:r>
              <a:rPr lang="en-US" sz="1600" b="1">
                <a:solidFill>
                  <a:srgbClr val="2D2DB9"/>
                </a:solidFill>
                <a:cs typeface="Times New Roman" charset="0"/>
                <a:hlinkClick r:id="rId8"/>
              </a:rPr>
              <a:t>http://www.ptagtrails.org/</a:t>
            </a:r>
            <a:endParaRPr lang="en-US" sz="1600" b="1">
              <a:solidFill>
                <a:srgbClr val="2D2DB9"/>
              </a:solidFill>
            </a:endParaRPr>
          </a:p>
          <a:p>
            <a:pPr eaLnBrk="0" hangingPunct="0">
              <a:buFontTx/>
              <a:buChar char="•"/>
              <a:tabLst>
                <a:tab pos="457200" algn="l"/>
              </a:tabLst>
            </a:pPr>
            <a:r>
              <a:rPr lang="en-US" sz="1600" b="1" i="1">
                <a:latin typeface="Arial Rounded MT Bold" charset="0"/>
                <a:cs typeface="Times New Roman" charset="0"/>
              </a:rPr>
              <a:t>Health Benefits</a:t>
            </a:r>
            <a:endParaRPr lang="en-US" sz="1600"/>
          </a:p>
          <a:p>
            <a:pPr eaLnBrk="0" hangingPunct="0">
              <a:tabLst>
                <a:tab pos="457200" algn="l"/>
              </a:tabLst>
            </a:pPr>
            <a:r>
              <a:rPr lang="en-US" sz="1600">
                <a:latin typeface="Arial Rounded MT Bold" charset="0"/>
                <a:cs typeface="Times New Roman" charset="0"/>
              </a:rPr>
              <a:t>Mountain biking: can be enjoyed alone or with friends throughout your lifetime, is a great alternative aerobic exercise to running, is a great way to sightsee or enjoy nature. </a:t>
            </a:r>
            <a:endParaRPr lang="en-US" sz="1600"/>
          </a:p>
        </p:txBody>
      </p:sp>
      <p:sp>
        <p:nvSpPr>
          <p:cNvPr id="20482" name="Title 1"/>
          <p:cNvSpPr txBox="1">
            <a:spLocks/>
          </p:cNvSpPr>
          <p:nvPr/>
        </p:nvSpPr>
        <p:spPr bwMode="auto">
          <a:xfrm>
            <a:off x="762000" y="304800"/>
            <a:ext cx="8636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i="1" u="sng">
                <a:latin typeface="Arial Rounded MT Bold" charset="0"/>
                <a:cs typeface="Times New Roman" charset="0"/>
              </a:rPr>
              <a:t>NAI Mountain Biking Unit</a:t>
            </a:r>
            <a:r>
              <a:rPr lang="en-US" sz="4400" b="1" i="1">
                <a:latin typeface="Arial Rounded MT Bold" charset="0"/>
                <a:cs typeface="Times New Roman" charset="0"/>
              </a:rPr>
              <a:t>: Critical Elements</a:t>
            </a:r>
            <a:r>
              <a:rPr lang="en-US" sz="2000">
                <a:cs typeface="Arial" charset="0"/>
              </a:rPr>
              <a:t/>
            </a:r>
            <a:br>
              <a:rPr lang="en-US" sz="2000">
                <a:cs typeface="Arial" charset="0"/>
              </a:rPr>
            </a:br>
            <a:endParaRPr lang="en-US" sz="4400">
              <a:solidFill>
                <a:schemeClr val="tx2"/>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762000" y="-76200"/>
            <a:ext cx="8636000" cy="1271588"/>
          </a:xfrm>
        </p:spPr>
        <p:txBody>
          <a:bodyPr/>
          <a:lstStyle/>
          <a:p>
            <a:r>
              <a:rPr lang="en-US">
                <a:latin typeface="Times New Roman" charset="0"/>
              </a:rPr>
              <a:t>The Flipped Lesson</a:t>
            </a:r>
          </a:p>
        </p:txBody>
      </p:sp>
      <p:pic>
        <p:nvPicPr>
          <p:cNvPr id="2" name="medium.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543" r="24089"/>
          <a:stretch/>
        </p:blipFill>
        <p:spPr>
          <a:xfrm>
            <a:off x="50800" y="1371600"/>
            <a:ext cx="4327408" cy="4648200"/>
          </a:xfrm>
          <a:prstGeom prst="rect">
            <a:avLst/>
          </a:prstGeom>
        </p:spPr>
      </p:pic>
      <p:pic>
        <p:nvPicPr>
          <p:cNvPr id="4" name="Picture 3" descr="Screen Shot 2013-02-15 at 9.23.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116" y="1066800"/>
            <a:ext cx="5636884" cy="601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1115</TotalTime>
  <Words>1346</Words>
  <Application>Microsoft Macintosh PowerPoint</Application>
  <PresentationFormat>Custom</PresentationFormat>
  <Paragraphs>99</Paragraphs>
  <Slides>20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Times New Roman</vt:lpstr>
      <vt:lpstr>ＭＳ Ｐゴシック</vt:lpstr>
      <vt:lpstr>Arial</vt:lpstr>
      <vt:lpstr>Calibri</vt:lpstr>
      <vt:lpstr>'Times New Roman'</vt:lpstr>
      <vt:lpstr>Cooper Black</vt:lpstr>
      <vt:lpstr>Verdana</vt:lpstr>
      <vt:lpstr>Courier New</vt:lpstr>
      <vt:lpstr>Arial Rounded MT Bold</vt:lpstr>
      <vt:lpstr>Default Design</vt:lpstr>
      <vt:lpstr>PowerPoint Presentation</vt:lpstr>
      <vt:lpstr>Being a Biker</vt:lpstr>
      <vt:lpstr>PowerPoint Presentation</vt:lpstr>
      <vt:lpstr>Biking </vt:lpstr>
      <vt:lpstr>NAI Mountain Biking Unit: Critical Elements </vt:lpstr>
      <vt:lpstr>PowerPoint Presentation</vt:lpstr>
      <vt:lpstr>PowerPoint Presentation</vt:lpstr>
      <vt:lpstr>PowerPoint Presentation</vt:lpstr>
      <vt:lpstr>The Flipped Lesson</vt:lpstr>
      <vt:lpstr>PowerPoint Presentation</vt:lpstr>
      <vt:lpstr>Biking 2 Spinning</vt:lpstr>
      <vt:lpstr>Spinning</vt:lpstr>
      <vt:lpstr>Biking 3 Trail Riding</vt:lpstr>
      <vt:lpstr>Trail Riding Groups</vt:lpstr>
      <vt:lpstr>PowerPoint Presentation</vt:lpstr>
      <vt:lpstr>Adapted Biking</vt:lpstr>
      <vt:lpstr>Beginners</vt:lpstr>
      <vt:lpstr>Field Trips</vt:lpstr>
      <vt:lpstr>Facilities and Storage</vt:lpstr>
      <vt:lpstr>Thank you for listening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David Schmidt</cp:lastModifiedBy>
  <cp:revision>27</cp:revision>
  <dcterms:created xsi:type="dcterms:W3CDTF">2004-05-06T09:28:21Z</dcterms:created>
  <dcterms:modified xsi:type="dcterms:W3CDTF">2013-02-16T02:27:27Z</dcterms:modified>
</cp:coreProperties>
</file>