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32"/>
  </p:notesMasterIdLst>
  <p:handoutMasterIdLst>
    <p:handoutMasterId r:id="rId33"/>
  </p:handoutMasterIdLst>
  <p:sldIdLst>
    <p:sldId id="346" r:id="rId2"/>
    <p:sldId id="347" r:id="rId3"/>
    <p:sldId id="348" r:id="rId4"/>
    <p:sldId id="349" r:id="rId5"/>
    <p:sldId id="354" r:id="rId6"/>
    <p:sldId id="355" r:id="rId7"/>
    <p:sldId id="356" r:id="rId8"/>
    <p:sldId id="357" r:id="rId9"/>
    <p:sldId id="358" r:id="rId10"/>
    <p:sldId id="359" r:id="rId11"/>
    <p:sldId id="361" r:id="rId12"/>
    <p:sldId id="369" r:id="rId13"/>
    <p:sldId id="370" r:id="rId14"/>
    <p:sldId id="387" r:id="rId15"/>
    <p:sldId id="389" r:id="rId16"/>
    <p:sldId id="391" r:id="rId17"/>
    <p:sldId id="392" r:id="rId18"/>
    <p:sldId id="393" r:id="rId19"/>
    <p:sldId id="396" r:id="rId20"/>
    <p:sldId id="409" r:id="rId21"/>
    <p:sldId id="410" r:id="rId22"/>
    <p:sldId id="413" r:id="rId23"/>
    <p:sldId id="414" r:id="rId24"/>
    <p:sldId id="415" r:id="rId25"/>
    <p:sldId id="416" r:id="rId26"/>
    <p:sldId id="433" r:id="rId27"/>
    <p:sldId id="418" r:id="rId28"/>
    <p:sldId id="430" r:id="rId29"/>
    <p:sldId id="395" r:id="rId30"/>
    <p:sldId id="43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800" y="-80"/>
      </p:cViewPr>
      <p:guideLst>
        <p:guide orient="horz" pos="2064"/>
        <p:guide pos="3072"/>
      </p:guideLst>
    </p:cSldViewPr>
  </p:slideViewPr>
  <p:notesTextViewPr>
    <p:cViewPr>
      <p:scale>
        <a:sx n="100" d="100"/>
        <a:sy n="100" d="100"/>
      </p:scale>
      <p:origin x="0" y="0"/>
    </p:cViewPr>
  </p:notesTextViewPr>
  <p:sorterViewPr>
    <p:cViewPr>
      <p:scale>
        <a:sx n="150" d="100"/>
        <a:sy n="150" d="100"/>
      </p:scale>
      <p:origin x="0" y="11840"/>
    </p:cViewPr>
  </p:sorterViewPr>
  <p:notesViewPr>
    <p:cSldViewPr>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19D745-47B4-45E7-8E24-7082B31730D2}" type="datetimeFigureOut">
              <a:rPr lang="en-US" smtClean="0"/>
              <a:pPr/>
              <a:t>12/16/13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0EA98C-D25E-41BD-B950-80CDF98FCCE4}" type="slidenum">
              <a:rPr lang="en-US" smtClean="0"/>
              <a:pPr/>
              <a:t>‹#›</a:t>
            </a:fld>
            <a:endParaRPr lang="en-US" dirty="0"/>
          </a:p>
        </p:txBody>
      </p:sp>
    </p:spTree>
    <p:extLst>
      <p:ext uri="{BB962C8B-B14F-4D97-AF65-F5344CB8AC3E}">
        <p14:creationId xmlns:p14="http://schemas.microsoft.com/office/powerpoint/2010/main" val="12160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91D1B-C5A4-4FDC-800A-25666D560D1A}" type="datetimeFigureOut">
              <a:rPr lang="en-US" smtClean="0"/>
              <a:pPr/>
              <a:t>12/16/13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D4A453-CF01-4A7D-9E9D-D61B599548B7}" type="slidenum">
              <a:rPr lang="en-US" smtClean="0"/>
              <a:pPr/>
              <a:t>‹#›</a:t>
            </a:fld>
            <a:endParaRPr lang="en-US" dirty="0"/>
          </a:p>
        </p:txBody>
      </p:sp>
    </p:spTree>
    <p:extLst>
      <p:ext uri="{BB962C8B-B14F-4D97-AF65-F5344CB8AC3E}">
        <p14:creationId xmlns:p14="http://schemas.microsoft.com/office/powerpoint/2010/main" val="226938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71B6D8-D60D-DB4D-93B5-D21D8A09F723}" type="slidenum">
              <a:rPr lang="en-US" sz="1200"/>
              <a:pPr eaLnBrk="1" hangingPunct="1"/>
              <a:t>11</a:t>
            </a:fld>
            <a:endParaRPr lang="en-US" sz="1200"/>
          </a:p>
        </p:txBody>
      </p:sp>
      <p:sp>
        <p:nvSpPr>
          <p:cNvPr id="50178" name="Rectangle 1"/>
          <p:cNvSpPr>
            <a:spLocks noGrp="1" noRot="1" noChangeAspect="1" noChangeArrowheads="1" noTextEdit="1"/>
          </p:cNvSpPr>
          <p:nvPr>
            <p:ph type="sldImg"/>
          </p:nvPr>
        </p:nvSpPr>
        <p:spPr>
          <a:ln/>
        </p:spPr>
      </p:sp>
      <p:sp>
        <p:nvSpPr>
          <p:cNvPr id="5017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a:solidFill>
                  <a:srgbClr val="000000"/>
                </a:solidFill>
                <a:latin typeface="Arial" charset="0"/>
              </a:rPr>
              <a:t>Dave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725B57-F7EA-0044-B803-450DEC8B9FA0}" type="slidenum">
              <a:rPr lang="en-US" sz="1200"/>
              <a:pPr eaLnBrk="1" hangingPunct="1"/>
              <a:t>12</a:t>
            </a:fld>
            <a:endParaRPr lang="en-US" sz="1200"/>
          </a:p>
        </p:txBody>
      </p:sp>
      <p:sp>
        <p:nvSpPr>
          <p:cNvPr id="66562" name="Rectangle 1"/>
          <p:cNvSpPr>
            <a:spLocks noGrp="1" noRot="1" noChangeAspect="1" noChangeArrowheads="1" noTextEdit="1"/>
          </p:cNvSpPr>
          <p:nvPr>
            <p:ph type="sldImg"/>
          </p:nvPr>
        </p:nvSpPr>
        <p:spPr>
          <a:ln/>
        </p:spPr>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a:solidFill>
                  <a:srgbClr val="000000"/>
                </a:solidFill>
                <a:latin typeface="Arial" charset="0"/>
              </a:rPr>
              <a:t>Dave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586B84-5B46-FF4B-8326-452F02FEEAD1}" type="slidenum">
              <a:rPr lang="en-US" sz="1200"/>
              <a:pPr eaLnBrk="1" hangingPunct="1"/>
              <a:t>13</a:t>
            </a:fld>
            <a:endParaRPr lang="en-US" sz="1200"/>
          </a:p>
        </p:txBody>
      </p:sp>
      <p:sp>
        <p:nvSpPr>
          <p:cNvPr id="68610" name="Rectangle 1"/>
          <p:cNvSpPr>
            <a:spLocks noGrp="1" noRot="1" noChangeAspect="1" noChangeArrowheads="1" noTextEdit="1"/>
          </p:cNvSpPr>
          <p:nvPr>
            <p:ph type="sldImg"/>
          </p:nvPr>
        </p:nvSpPr>
        <p:spPr>
          <a:ln/>
        </p:spPr>
      </p:sp>
      <p:sp>
        <p:nvSpPr>
          <p:cNvPr id="686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a:solidFill>
                  <a:srgbClr val="000000"/>
                </a:solidFill>
                <a:latin typeface="Arial" charset="0"/>
              </a:rPr>
              <a:t>Dave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Focus on 3 tier curriculum model; one for each season that builds on previous experiences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Focus; using heart rate and formative assessments with focus on personal improvement.  Emphasis grading model and self assessment.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
        <p:nvSpPr>
          <p:cNvPr id="7" name="Rectangle 11"/>
          <p:cNvSpPr>
            <a:spLocks noChangeArrowheads="1"/>
          </p:cNvSpPr>
          <p:nvPr userDrawn="1"/>
        </p:nvSpPr>
        <p:spPr bwMode="auto">
          <a:xfrm>
            <a:off x="6705600" y="6216650"/>
            <a:ext cx="1905000" cy="641350"/>
          </a:xfrm>
          <a:prstGeom prst="rect">
            <a:avLst/>
          </a:prstGeom>
          <a:noFill/>
          <a:ln w="9525" algn="ctr">
            <a:noFill/>
            <a:miter lim="800000"/>
            <a:headEnd/>
            <a:tailEnd/>
          </a:ln>
          <a:effectLst/>
        </p:spPr>
        <p:txBody>
          <a:bodyPr lIns="92075" tIns="46038" rIns="92075" bIns="46038">
            <a:spAutoFit/>
          </a:bodyPr>
          <a:lstStyle/>
          <a:p>
            <a:pPr algn="l" rtl="0" fontAlgn="base">
              <a:spcBef>
                <a:spcPct val="0"/>
              </a:spcBef>
              <a:spcAft>
                <a:spcPct val="0"/>
              </a:spcAft>
              <a:defRPr/>
            </a:pPr>
            <a:endParaRPr lang="en-US" sz="3600" b="1" i="1" kern="1200" dirty="0">
              <a:solidFill>
                <a:srgbClr val="99CCCC"/>
              </a:solidFill>
              <a:effectLst>
                <a:outerShdw blurRad="38100" dist="38100" dir="2700000" algn="tl">
                  <a:srgbClr val="C0C0C0"/>
                </a:outerShdw>
              </a:effectLst>
              <a:latin typeface="ITC Bookman Demi" pitchFamily="18"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7" name="Slide Number Placeholder 6"/>
          <p:cNvSpPr>
            <a:spLocks noGrp="1"/>
          </p:cNvSpPr>
          <p:nvPr>
            <p:ph type="sldNum" sz="quarter" idx="12"/>
          </p:nvPr>
        </p:nvSpPr>
        <p:spPr/>
        <p:txBody>
          <a:bodyPr/>
          <a:lstStyle/>
          <a:p>
            <a:pPr algn="l" rtl="0" fontAlgn="base">
              <a:spcBef>
                <a:spcPct val="0"/>
              </a:spcBef>
              <a:spcAft>
                <a:spcPct val="0"/>
              </a:spcAft>
              <a:defRPr/>
            </a:pPr>
            <a:fld id="{E77EEABB-75EA-439E-9982-159BBDD213F1}"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algn="l" rtl="0" fontAlgn="base">
              <a:spcBef>
                <a:spcPct val="0"/>
              </a:spcBef>
              <a:spcAft>
                <a:spcPct val="0"/>
              </a:spcAft>
              <a:defRPr/>
            </a:pPr>
            <a:fld id="{ED736DF3-6B01-4823-854E-91EAD33FF254}"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algn="l" rtl="0" fontAlgn="base">
              <a:spcBef>
                <a:spcPct val="0"/>
              </a:spcBef>
              <a:spcAft>
                <a:spcPct val="0"/>
              </a:spcAft>
              <a:defRPr/>
            </a:pPr>
            <a:fld id="{1AD5E8A6-2221-4269-B4C9-4F884AD3E8D0}"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algn="l" rtl="0" fontAlgn="base">
              <a:spcBef>
                <a:spcPct val="0"/>
              </a:spcBef>
              <a:spcAft>
                <a:spcPct val="0"/>
              </a:spcAft>
              <a:defRPr/>
            </a:pPr>
            <a:fld id="{0BDCD886-5ABD-4B6B-A972-457856E4E7DB}"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7" name="Slide Number Placeholder 6"/>
          <p:cNvSpPr>
            <a:spLocks noGrp="1"/>
          </p:cNvSpPr>
          <p:nvPr>
            <p:ph type="sldNum" sz="quarter" idx="12"/>
          </p:nvPr>
        </p:nvSpPr>
        <p:spPr/>
        <p:txBody>
          <a:bodyPr/>
          <a:lstStyle/>
          <a:p>
            <a:pPr algn="l" rtl="0" fontAlgn="base">
              <a:spcBef>
                <a:spcPct val="0"/>
              </a:spcBef>
              <a:spcAft>
                <a:spcPct val="0"/>
              </a:spcAft>
              <a:defRPr/>
            </a:pPr>
            <a:fld id="{7593F2DB-FBCD-4369-8F4B-6EBBF4901761}"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8" name="Footer Placeholder 7"/>
          <p:cNvSpPr>
            <a:spLocks noGrp="1"/>
          </p:cNvSpPr>
          <p:nvPr>
            <p:ph type="ftr" sz="quarter" idx="11"/>
          </p:nvPr>
        </p:nvSpPr>
        <p:spPr>
          <a:xfrm>
            <a:off x="1120588" y="188259"/>
            <a:ext cx="2895600" cy="365125"/>
          </a:xfrm>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9" name="Slide Number Placeholder 8"/>
          <p:cNvSpPr>
            <a:spLocks noGrp="1"/>
          </p:cNvSpPr>
          <p:nvPr>
            <p:ph type="sldNum" sz="quarter" idx="12"/>
          </p:nvPr>
        </p:nvSpPr>
        <p:spPr/>
        <p:txBody>
          <a:bodyPr/>
          <a:lstStyle/>
          <a:p>
            <a:pPr algn="l" rtl="0" fontAlgn="base">
              <a:spcBef>
                <a:spcPct val="0"/>
              </a:spcBef>
              <a:spcAft>
                <a:spcPct val="0"/>
              </a:spcAft>
              <a:defRPr/>
            </a:pPr>
            <a:fld id="{0397BC33-DA6E-481A-B42A-D87DFDC218EE}"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4" name="Footer Placeholder 3"/>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5" name="Slide Number Placeholder 4"/>
          <p:cNvSpPr>
            <a:spLocks noGrp="1"/>
          </p:cNvSpPr>
          <p:nvPr>
            <p:ph type="sldNum" sz="quarter" idx="12"/>
          </p:nvPr>
        </p:nvSpPr>
        <p:spPr/>
        <p:txBody>
          <a:bodyPr/>
          <a:lstStyle/>
          <a:p>
            <a:pPr algn="l" rtl="0" fontAlgn="base">
              <a:spcBef>
                <a:spcPct val="0"/>
              </a:spcBef>
              <a:spcAft>
                <a:spcPct val="0"/>
              </a:spcAft>
              <a:defRPr/>
            </a:pPr>
            <a:fld id="{EE5AEFE4-8EB3-4B6E-A8CF-44F05D7E3FDC}"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3" name="Footer Placeholder 2"/>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4" name="Slide Number Placeholder 3"/>
          <p:cNvSpPr>
            <a:spLocks noGrp="1"/>
          </p:cNvSpPr>
          <p:nvPr>
            <p:ph type="sldNum" sz="quarter" idx="12"/>
          </p:nvPr>
        </p:nvSpPr>
        <p:spPr/>
        <p:txBody>
          <a:bodyPr/>
          <a:lstStyle/>
          <a:p>
            <a:pPr algn="l" rtl="0" fontAlgn="base">
              <a:spcBef>
                <a:spcPct val="0"/>
              </a:spcBef>
              <a:spcAft>
                <a:spcPct val="0"/>
              </a:spcAft>
              <a:defRPr/>
            </a:pPr>
            <a:fld id="{5AB4A4AF-AB02-4119-B4EE-C4C33773129E}"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pPr algn="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defRPr/>
            </a:pPr>
            <a:endParaRPr lang="en-US" sz="1000" kern="1200" dirty="0">
              <a:solidFill>
                <a:srgbClr val="336666"/>
              </a:solidFill>
              <a:latin typeface="Arial" charset="0"/>
              <a:ea typeface="+mn-ea"/>
              <a:cs typeface="+mn-cs"/>
            </a:endParaRPr>
          </a:p>
        </p:txBody>
      </p:sp>
      <p:sp>
        <p:nvSpPr>
          <p:cNvPr id="7" name="Slide Number Placeholder 6"/>
          <p:cNvSpPr>
            <a:spLocks noGrp="1"/>
          </p:cNvSpPr>
          <p:nvPr>
            <p:ph type="sldNum" sz="quarter" idx="12"/>
          </p:nvPr>
        </p:nvSpPr>
        <p:spPr/>
        <p:txBody>
          <a:bodyPr/>
          <a:lstStyle/>
          <a:p>
            <a:pPr algn="l" rtl="0" fontAlgn="base">
              <a:spcBef>
                <a:spcPct val="0"/>
              </a:spcBef>
              <a:spcAft>
                <a:spcPct val="0"/>
              </a:spcAft>
              <a:defRPr/>
            </a:pPr>
            <a:fld id="{EAA52A12-B81B-4391-A73B-0F80F64D8FEA}" type="slidenum">
              <a:rPr lang="en-US" sz="1400" kern="1200" smtClean="0">
                <a:solidFill>
                  <a:srgbClr val="336666"/>
                </a:solidFill>
                <a:latin typeface="Arial" charset="0"/>
                <a:ea typeface="+mn-ea"/>
                <a:cs typeface="+mn-cs"/>
              </a:rPr>
              <a:pPr algn="l" rtl="0" fontAlgn="base">
                <a:spcBef>
                  <a:spcPct val="0"/>
                </a:spcBef>
                <a:spcAft>
                  <a:spcPct val="0"/>
                </a:spcAft>
                <a:defRPr/>
              </a:pPr>
              <a:t>‹#›</a:t>
            </a:fld>
            <a:endParaRPr lang="en-US" sz="1400" kern="1200" dirty="0">
              <a:solidFill>
                <a:srgbClr val="336666"/>
              </a:solidFill>
              <a:latin typeface="Arial" charset="0"/>
              <a:ea typeface="+mn-ea"/>
              <a:cs typeface="+mn-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rtl="0" fontAlgn="base">
              <a:spcBef>
                <a:spcPct val="0"/>
              </a:spcBef>
              <a:spcAft>
                <a:spcPct val="0"/>
              </a:spcAft>
              <a:defRPr/>
            </a:pPr>
            <a:endParaRPr lang="en-US" kern="1200" dirty="0">
              <a:solidFill>
                <a:srgbClr val="336666"/>
              </a:solidFill>
              <a:latin typeface="Arial" charset="0"/>
              <a:ea typeface="+mn-ea"/>
              <a:cs typeface="+mn-cs"/>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algn="l" rtl="0" fontAlgn="base">
              <a:spcBef>
                <a:spcPct val="0"/>
              </a:spcBef>
              <a:spcAft>
                <a:spcPct val="0"/>
              </a:spcAft>
              <a:defRPr/>
            </a:pPr>
            <a:fld id="{64D2DCFD-8876-4209-A68E-583B52998D72}" type="slidenum">
              <a:rPr lang="en-US" kern="1200" smtClean="0">
                <a:solidFill>
                  <a:srgbClr val="336666"/>
                </a:solidFill>
                <a:latin typeface="Arial" charset="0"/>
                <a:ea typeface="+mn-ea"/>
                <a:cs typeface="+mn-cs"/>
              </a:rPr>
              <a:pPr algn="l" rtl="0" fontAlgn="base">
                <a:spcBef>
                  <a:spcPct val="0"/>
                </a:spcBef>
                <a:spcAft>
                  <a:spcPct val="0"/>
                </a:spcAft>
                <a:defRPr/>
              </a:pPr>
              <a:t>‹#›</a:t>
            </a:fld>
            <a:endParaRPr lang="en-US" kern="1200" dirty="0">
              <a:solidFill>
                <a:srgbClr val="336666"/>
              </a:solidFill>
              <a:latin typeface="Arial" charset="0"/>
              <a:ea typeface="+mn-ea"/>
              <a:cs typeface="+mn-cs"/>
            </a:endParaRPr>
          </a:p>
        </p:txBody>
      </p:sp>
      <p:sp>
        <p:nvSpPr>
          <p:cNvPr id="7" name="Rectangle 6"/>
          <p:cNvSpPr/>
          <p:nvPr/>
        </p:nvSpPr>
        <p:spPr>
          <a:xfrm>
            <a:off x="609600" y="0"/>
            <a:ext cx="7999413" cy="18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5800" y="6675120"/>
            <a:ext cx="7999413" cy="18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11"/>
          <p:cNvSpPr>
            <a:spLocks noChangeArrowheads="1"/>
          </p:cNvSpPr>
          <p:nvPr userDrawn="1"/>
        </p:nvSpPr>
        <p:spPr bwMode="auto">
          <a:xfrm>
            <a:off x="6705600" y="6216650"/>
            <a:ext cx="1905000" cy="641350"/>
          </a:xfrm>
          <a:prstGeom prst="rect">
            <a:avLst/>
          </a:prstGeom>
          <a:noFill/>
          <a:ln w="9525" algn="ctr">
            <a:noFill/>
            <a:miter lim="800000"/>
            <a:headEnd/>
            <a:tailEnd/>
          </a:ln>
          <a:effectLst/>
        </p:spPr>
        <p:txBody>
          <a:bodyPr lIns="92075" tIns="46038" rIns="92075" bIns="46038">
            <a:spAutoFit/>
          </a:bodyPr>
          <a:lstStyle/>
          <a:p>
            <a:pPr algn="l" rtl="0" fontAlgn="base">
              <a:spcBef>
                <a:spcPct val="0"/>
              </a:spcBef>
              <a:spcAft>
                <a:spcPct val="0"/>
              </a:spcAft>
              <a:defRPr/>
            </a:pPr>
            <a:endParaRPr lang="en-US" sz="3600" b="1" i="1" kern="1200" dirty="0">
              <a:solidFill>
                <a:srgbClr val="99CCCC"/>
              </a:solidFill>
              <a:effectLst>
                <a:outerShdw blurRad="38100" dist="38100" dir="2700000" algn="tl">
                  <a:srgbClr val="C0C0C0"/>
                </a:outerShdw>
              </a:effectLst>
              <a:latin typeface="ITC Bookman Demi"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Lst>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 calcmode="lin" valueType="num">
                                      <p:cBhvr>
                                        <p:cTn id="7" dur="500" fill="hold"/>
                                        <p:tgtEl>
                                          <p:spTgt spid="2">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tx2"/>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rgbClr val="FF0000"/>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tx2"/>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tx2"/>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tx2"/>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4.xml"/><Relationship Id="rId5" Type="http://schemas.openxmlformats.org/officeDocument/2006/relationships/hyperlink" Target="http://www.crossfit.com/" TargetMode="External"/><Relationship Id="rId6" Type="http://schemas.openxmlformats.org/officeDocument/2006/relationships/image" Target="../media/image44.png"/><Relationship Id="rId1" Type="http://schemas.microsoft.com/office/2007/relationships/media" Target="file:///C:\Users\Owner\Desktop\PEP%20Summit%20-%20Las%20Vegas\CrossFitRAW%20(2).MOD" TargetMode="External"/><Relationship Id="rId2" Type="http://schemas.openxmlformats.org/officeDocument/2006/relationships/video" Target="file:///C:\Users\Owner\Desktop\PEP%20Summit%20-%20Las%20Vegas\CrossFitRAW%20(2).MO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jpeg"/><Relationship Id="rId3" Type="http://schemas.openxmlformats.org/officeDocument/2006/relationships/image" Target="../media/image4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mailto:dschmidt@northallegheny.org" TargetMode="External"/><Relationship Id="rId4"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your role?</a:t>
            </a:r>
            <a:endParaRPr lang="en-US" dirty="0"/>
          </a:p>
        </p:txBody>
      </p:sp>
      <p:sp>
        <p:nvSpPr>
          <p:cNvPr id="3" name="TextBox 2"/>
          <p:cNvSpPr txBox="1"/>
          <p:nvPr/>
        </p:nvSpPr>
        <p:spPr>
          <a:xfrm>
            <a:off x="381000" y="2514600"/>
            <a:ext cx="8382000" cy="3970318"/>
          </a:xfrm>
          <a:prstGeom prst="rect">
            <a:avLst/>
          </a:prstGeom>
          <a:noFill/>
        </p:spPr>
        <p:txBody>
          <a:bodyPr wrap="square" rtlCol="0">
            <a:spAutoFit/>
          </a:bodyPr>
          <a:lstStyle/>
          <a:p>
            <a:r>
              <a:rPr lang="en-US" sz="2400" b="1" dirty="0" smtClean="0"/>
              <a:t>(Choose one)</a:t>
            </a:r>
          </a:p>
          <a:p>
            <a:endParaRPr lang="en-US" sz="2400" b="1" dirty="0" smtClean="0"/>
          </a:p>
          <a:p>
            <a:r>
              <a:rPr lang="en-US" sz="2400" b="1" dirty="0" smtClean="0"/>
              <a:t>_____ High School Teacher</a:t>
            </a:r>
          </a:p>
          <a:p>
            <a:r>
              <a:rPr lang="en-US" sz="2400" b="1" dirty="0" smtClean="0"/>
              <a:t>_____ Middle School Teacher</a:t>
            </a:r>
          </a:p>
          <a:p>
            <a:r>
              <a:rPr lang="en-US" sz="2400" b="1" dirty="0" smtClean="0"/>
              <a:t>_____ Elementary Teacher</a:t>
            </a:r>
          </a:p>
          <a:p>
            <a:r>
              <a:rPr lang="en-US" sz="2400" b="1" dirty="0" smtClean="0"/>
              <a:t>_____ Department Leader</a:t>
            </a:r>
          </a:p>
          <a:p>
            <a:r>
              <a:rPr lang="en-US" sz="2400" b="1" dirty="0" smtClean="0"/>
              <a:t>_____ Administrator</a:t>
            </a:r>
          </a:p>
          <a:p>
            <a:r>
              <a:rPr lang="en-US" sz="2400" b="1" dirty="0" smtClean="0"/>
              <a:t> </a:t>
            </a:r>
          </a:p>
          <a:p>
            <a:endParaRPr lang="en-US" sz="2400" b="1" dirty="0" smtClean="0"/>
          </a:p>
          <a:p>
            <a:pPr algn="ctr"/>
            <a:r>
              <a:rPr lang="en-US" dirty="0"/>
              <a:t>(Please respond to poll question in your WebEx control panel)</a:t>
            </a:r>
          </a:p>
          <a:p>
            <a:endParaRPr lang="en-US" dirty="0"/>
          </a:p>
        </p:txBody>
      </p:sp>
      <p:pic>
        <p:nvPicPr>
          <p:cNvPr id="4" name="Picture 3" descr="photo 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39748" y="2971800"/>
            <a:ext cx="3975652" cy="2286000"/>
          </a:xfrm>
          <a:prstGeom prst="rect">
            <a:avLst/>
          </a:prstGeom>
        </p:spPr>
      </p:pic>
    </p:spTree>
    <p:extLst>
      <p:ext uri="{BB962C8B-B14F-4D97-AF65-F5344CB8AC3E}">
        <p14:creationId xmlns:p14="http://schemas.microsoft.com/office/powerpoint/2010/main" val="247720784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lifetime activities and fitness?</a:t>
            </a:r>
            <a:endParaRPr lang="en-US" dirty="0"/>
          </a:p>
        </p:txBody>
      </p:sp>
      <p:sp>
        <p:nvSpPr>
          <p:cNvPr id="3" name="Content Placeholder 2"/>
          <p:cNvSpPr>
            <a:spLocks noGrp="1"/>
          </p:cNvSpPr>
          <p:nvPr>
            <p:ph idx="1"/>
          </p:nvPr>
        </p:nvSpPr>
        <p:spPr/>
        <p:txBody>
          <a:bodyPr>
            <a:normAutofit fontScale="92500"/>
          </a:bodyPr>
          <a:lstStyle/>
          <a:p>
            <a:pPr marL="342900" lvl="1" indent="-342900">
              <a:lnSpc>
                <a:spcPct val="95000"/>
              </a:lnSpc>
              <a:spcBef>
                <a:spcPts val="2000"/>
              </a:spcBef>
              <a:buClr>
                <a:schemeClr val="tx2"/>
              </a:buClr>
            </a:pPr>
            <a:r>
              <a:rPr lang="en-US" sz="2000" dirty="0"/>
              <a:t>Team sports are a sometimes thing that we </a:t>
            </a:r>
            <a:r>
              <a:rPr lang="en-US" sz="2000" dirty="0" smtClean="0"/>
              <a:t>should do </a:t>
            </a:r>
            <a:r>
              <a:rPr lang="en-US" sz="2000" dirty="0"/>
              <a:t>after we develop our foundation of fitness and lifetime activities.</a:t>
            </a:r>
          </a:p>
          <a:p>
            <a:pPr marL="342900" lvl="1" indent="-342900">
              <a:lnSpc>
                <a:spcPct val="95000"/>
              </a:lnSpc>
              <a:spcBef>
                <a:spcPts val="2000"/>
              </a:spcBef>
              <a:buClr>
                <a:schemeClr val="tx2"/>
              </a:buClr>
            </a:pPr>
            <a:r>
              <a:rPr lang="en-US" sz="2000" dirty="0"/>
              <a:t>Lifetime activities by their very nature; are suited for a lifetime, can be participated in alone or with friends, and can be competitive or cooperative in nature</a:t>
            </a:r>
            <a:r>
              <a:rPr lang="en-US" sz="2000" dirty="0" smtClean="0"/>
              <a:t>. </a:t>
            </a:r>
            <a:r>
              <a:rPr lang="en-US" sz="2000" dirty="0"/>
              <a:t>(biking to Niagara</a:t>
            </a:r>
            <a:r>
              <a:rPr lang="en-US" sz="2000" dirty="0" smtClean="0"/>
              <a:t>)</a:t>
            </a:r>
            <a:endParaRPr lang="en-US" sz="2000" dirty="0"/>
          </a:p>
          <a:p>
            <a:pPr marL="342900" lvl="1" indent="-342900">
              <a:lnSpc>
                <a:spcPct val="95000"/>
              </a:lnSpc>
              <a:spcBef>
                <a:spcPts val="2000"/>
              </a:spcBef>
              <a:buClr>
                <a:schemeClr val="tx2"/>
              </a:buClr>
            </a:pPr>
            <a:r>
              <a:rPr lang="en-US" sz="2000" dirty="0"/>
              <a:t>Only </a:t>
            </a:r>
            <a:r>
              <a:rPr lang="en-US" sz="2000" dirty="0" smtClean="0"/>
              <a:t>3 </a:t>
            </a:r>
            <a:r>
              <a:rPr lang="en-US" sz="2000" dirty="0"/>
              <a:t>percent of all Americans play a team sport regularly beyond age 25. The number is barely a fraction of that by the time people reach 45.</a:t>
            </a:r>
          </a:p>
          <a:p>
            <a:pPr marL="0" lvl="1" indent="0">
              <a:lnSpc>
                <a:spcPct val="95000"/>
              </a:lnSpc>
              <a:spcBef>
                <a:spcPts val="2000"/>
              </a:spcBef>
              <a:buClr>
                <a:schemeClr val="tx2"/>
              </a:buClr>
              <a:buSzPct val="80000"/>
              <a:buNone/>
            </a:pPr>
            <a:r>
              <a:rPr lang="en-US" sz="2000" dirty="0"/>
              <a:t>         (Dr. Robert </a:t>
            </a:r>
            <a:r>
              <a:rPr lang="en-US" sz="2000" dirty="0" err="1"/>
              <a:t>Pangrazi</a:t>
            </a:r>
            <a:r>
              <a:rPr lang="en-US" sz="2000" dirty="0"/>
              <a:t>, Arizona State University)</a:t>
            </a:r>
          </a:p>
          <a:p>
            <a:endParaRPr lang="en-US" dirty="0"/>
          </a:p>
        </p:txBody>
      </p:sp>
    </p:spTree>
    <p:extLst>
      <p:ext uri="{BB962C8B-B14F-4D97-AF65-F5344CB8AC3E}">
        <p14:creationId xmlns:p14="http://schemas.microsoft.com/office/powerpoint/2010/main" val="4155422553"/>
      </p:ext>
    </p:extLst>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ctrTitle"/>
          </p:nvPr>
        </p:nvSpPr>
        <p:spPr>
          <a:xfrm>
            <a:off x="497205" y="228600"/>
            <a:ext cx="8149590" cy="1052989"/>
          </a:xfrm>
        </p:spPr>
        <p:txBody>
          <a:bodyPr lIns="0" tIns="0" rIns="0" bIns="0">
            <a:normAutofit/>
          </a:bodyPr>
          <a:lstStyle/>
          <a:p>
            <a:pPr>
              <a:lnSpc>
                <a:spcPct val="95000"/>
              </a:lnSpc>
            </a:pPr>
            <a:r>
              <a:rPr lang="en-US" sz="3200" dirty="0"/>
              <a:t>What Can You Add?</a:t>
            </a:r>
          </a:p>
        </p:txBody>
      </p:sp>
      <p:sp>
        <p:nvSpPr>
          <p:cNvPr id="49155" name="Rectangle 2"/>
          <p:cNvSpPr>
            <a:spLocks noGrp="1" noChangeArrowheads="1"/>
          </p:cNvSpPr>
          <p:nvPr>
            <p:ph type="subTitle" idx="1"/>
          </p:nvPr>
        </p:nvSpPr>
        <p:spPr>
          <a:xfrm>
            <a:off x="650082" y="2971800"/>
            <a:ext cx="8036718" cy="3505200"/>
          </a:xfrm>
        </p:spPr>
        <p:txBody>
          <a:bodyPr lIns="0" tIns="0" rIns="0" bIns="0">
            <a:normAutofit fontScale="92500" lnSpcReduction="10000"/>
          </a:bodyPr>
          <a:lstStyle/>
          <a:p>
            <a:pPr marL="342900" lvl="1" indent="-342900" algn="l">
              <a:lnSpc>
                <a:spcPct val="95000"/>
              </a:lnSpc>
              <a:spcBef>
                <a:spcPts val="2000"/>
              </a:spcBef>
              <a:buClr>
                <a:schemeClr val="tx2"/>
              </a:buClr>
              <a:buFont typeface="Wingdings 2" pitchFamily="18" charset="2"/>
              <a:buChar char=""/>
            </a:pPr>
            <a:r>
              <a:rPr lang="en-US" sz="2000" dirty="0">
                <a:solidFill>
                  <a:schemeClr val="tx1">
                    <a:lumMod val="65000"/>
                    <a:lumOff val="35000"/>
                  </a:schemeClr>
                </a:solidFill>
              </a:rPr>
              <a:t>PASSION: Share with your students why fitness and the activities that you teach are important in everyday life through example and stories </a:t>
            </a:r>
            <a:endParaRPr lang="en-US" sz="2000" dirty="0" smtClean="0">
              <a:solidFill>
                <a:schemeClr val="tx1">
                  <a:lumMod val="65000"/>
                  <a:lumOff val="35000"/>
                </a:schemeClr>
              </a:solidFill>
            </a:endParaRPr>
          </a:p>
          <a:p>
            <a:pPr marL="342900" lvl="1" indent="-342900" algn="l">
              <a:lnSpc>
                <a:spcPct val="95000"/>
              </a:lnSpc>
              <a:spcBef>
                <a:spcPts val="2000"/>
              </a:spcBef>
              <a:buClr>
                <a:schemeClr val="tx2"/>
              </a:buClr>
              <a:buFont typeface="Wingdings 2" pitchFamily="18" charset="2"/>
              <a:buChar char=""/>
            </a:pPr>
            <a:r>
              <a:rPr lang="en-US" sz="2000" dirty="0" smtClean="0">
                <a:solidFill>
                  <a:schemeClr val="tx1">
                    <a:lumMod val="65000"/>
                    <a:lumOff val="35000"/>
                  </a:schemeClr>
                </a:solidFill>
              </a:rPr>
              <a:t>INITIATIVE</a:t>
            </a:r>
            <a:r>
              <a:rPr lang="en-US" sz="2000" dirty="0">
                <a:solidFill>
                  <a:schemeClr val="tx1">
                    <a:lumMod val="65000"/>
                    <a:lumOff val="35000"/>
                  </a:schemeClr>
                </a:solidFill>
              </a:rPr>
              <a:t>: Do not listen to those who say no! Change what you have control over, your class (principals example 15%, 80%, 5%)</a:t>
            </a:r>
          </a:p>
          <a:p>
            <a:pPr marL="342900" lvl="1" indent="-342900" algn="l">
              <a:lnSpc>
                <a:spcPct val="95000"/>
              </a:lnSpc>
              <a:spcBef>
                <a:spcPts val="2000"/>
              </a:spcBef>
              <a:buClr>
                <a:schemeClr val="tx2"/>
              </a:buClr>
              <a:buFont typeface="Wingdings 2" pitchFamily="18" charset="2"/>
              <a:buChar char=""/>
            </a:pPr>
            <a:r>
              <a:rPr lang="en-US" sz="2000" dirty="0">
                <a:solidFill>
                  <a:schemeClr val="tx1">
                    <a:lumMod val="65000"/>
                    <a:lumOff val="35000"/>
                  </a:schemeClr>
                </a:solidFill>
              </a:rPr>
              <a:t>CONNECT: Get involved, </a:t>
            </a:r>
            <a:r>
              <a:rPr lang="en-US" sz="2000" dirty="0" smtClean="0">
                <a:solidFill>
                  <a:schemeClr val="tx1">
                    <a:lumMod val="65000"/>
                    <a:lumOff val="35000"/>
                  </a:schemeClr>
                </a:solidFill>
              </a:rPr>
              <a:t>SHAPE America, PSAHPERD, </a:t>
            </a:r>
            <a:r>
              <a:rPr lang="en-US" sz="2000" dirty="0">
                <a:solidFill>
                  <a:schemeClr val="tx1">
                    <a:lumMod val="65000"/>
                    <a:lumOff val="35000"/>
                  </a:schemeClr>
                </a:solidFill>
              </a:rPr>
              <a:t>Action for Healthy Kids</a:t>
            </a:r>
          </a:p>
          <a:p>
            <a:pPr marL="342900" lvl="1" indent="-342900" algn="l">
              <a:lnSpc>
                <a:spcPct val="95000"/>
              </a:lnSpc>
              <a:spcBef>
                <a:spcPts val="2000"/>
              </a:spcBef>
              <a:buClr>
                <a:schemeClr val="tx2"/>
              </a:buClr>
              <a:buFont typeface="Wingdings 2" pitchFamily="18" charset="2"/>
              <a:buChar char=""/>
            </a:pPr>
            <a:r>
              <a:rPr lang="en-US" sz="2000" dirty="0">
                <a:solidFill>
                  <a:schemeClr val="tx1">
                    <a:lumMod val="65000"/>
                    <a:lumOff val="35000"/>
                  </a:schemeClr>
                </a:solidFill>
              </a:rPr>
              <a:t>Be a Role Model: Practice what you preach, you don’t have to be the best.</a:t>
            </a:r>
          </a:p>
          <a:p>
            <a:pPr marL="342900" lvl="1" indent="-342900" algn="l">
              <a:lnSpc>
                <a:spcPct val="95000"/>
              </a:lnSpc>
              <a:spcBef>
                <a:spcPts val="2000"/>
              </a:spcBef>
              <a:buClr>
                <a:schemeClr val="tx2"/>
              </a:buClr>
              <a:buFont typeface="Wingdings 2" pitchFamily="18" charset="2"/>
              <a:buChar char=""/>
            </a:pPr>
            <a:r>
              <a:rPr lang="en-US" sz="2000" dirty="0">
                <a:solidFill>
                  <a:schemeClr val="tx1">
                    <a:lumMod val="65000"/>
                    <a:lumOff val="35000"/>
                  </a:schemeClr>
                </a:solidFill>
              </a:rPr>
              <a:t>Partnerships: business, other schools, university (win / win)</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0" y="304800"/>
            <a:ext cx="1424641" cy="252719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4800" y="1066800"/>
            <a:ext cx="3657599" cy="170788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38600" y="1371600"/>
            <a:ext cx="2743200" cy="1321286"/>
          </a:xfrm>
          <a:prstGeom prst="rect">
            <a:avLst/>
          </a:prstGeom>
        </p:spPr>
      </p:pic>
    </p:spTree>
    <p:extLst>
      <p:ext uri="{BB962C8B-B14F-4D97-AF65-F5344CB8AC3E}">
        <p14:creationId xmlns:p14="http://schemas.microsoft.com/office/powerpoint/2010/main" val="248402937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a:xfrm>
            <a:off x="222885" y="274320"/>
            <a:ext cx="8698230" cy="822960"/>
          </a:xfrm>
        </p:spPr>
        <p:txBody>
          <a:bodyPr lIns="0" tIns="0" rIns="0" bIns="0" anchor="t"/>
          <a:lstStyle/>
          <a:p>
            <a:pPr algn="l" eaLnBrk="1" hangingPunct="1">
              <a:lnSpc>
                <a:spcPct val="95000"/>
              </a:lnSpc>
            </a:pPr>
            <a:r>
              <a:rPr lang="en-US" dirty="0"/>
              <a:t>Grading</a:t>
            </a:r>
            <a:r>
              <a:rPr lang="en-US" sz="3900" b="1" dirty="0">
                <a:solidFill>
                  <a:srgbClr val="000000"/>
                </a:solidFill>
                <a:latin typeface="Arial" charset="0"/>
              </a:rPr>
              <a:t> </a:t>
            </a:r>
            <a:r>
              <a:rPr lang="en-US" dirty="0"/>
              <a:t>in</a:t>
            </a:r>
            <a:r>
              <a:rPr lang="en-US" sz="3900" b="1" dirty="0">
                <a:solidFill>
                  <a:srgbClr val="000000"/>
                </a:solidFill>
                <a:latin typeface="Arial" charset="0"/>
              </a:rPr>
              <a:t> </a:t>
            </a:r>
            <a:r>
              <a:rPr lang="en-US" dirty="0"/>
              <a:t>Physical</a:t>
            </a:r>
            <a:r>
              <a:rPr lang="en-US" sz="3900" b="1" dirty="0">
                <a:solidFill>
                  <a:srgbClr val="000000"/>
                </a:solidFill>
                <a:latin typeface="Arial" charset="0"/>
              </a:rPr>
              <a:t> </a:t>
            </a:r>
            <a:r>
              <a:rPr lang="en-US" dirty="0"/>
              <a:t>Education</a:t>
            </a:r>
          </a:p>
        </p:txBody>
      </p:sp>
      <p:sp>
        <p:nvSpPr>
          <p:cNvPr id="65539" name="Rectangle 2"/>
          <p:cNvSpPr>
            <a:spLocks noGrp="1" noChangeArrowheads="1"/>
          </p:cNvSpPr>
          <p:nvPr>
            <p:ph type="body" idx="1"/>
          </p:nvPr>
        </p:nvSpPr>
        <p:spPr>
          <a:xfrm>
            <a:off x="222885" y="1371600"/>
            <a:ext cx="8698230" cy="2392680"/>
          </a:xfrm>
        </p:spPr>
        <p:txBody>
          <a:bodyPr lIns="0" tIns="0" rIns="0" bIns="0">
            <a:normAutofit/>
          </a:bodyPr>
          <a:lstStyle/>
          <a:p>
            <a:pPr marL="0" lvl="1" indent="0">
              <a:lnSpc>
                <a:spcPct val="95000"/>
              </a:lnSpc>
              <a:spcBef>
                <a:spcPts val="2000"/>
              </a:spcBef>
              <a:buClr>
                <a:schemeClr val="tx2"/>
              </a:buClr>
              <a:buNone/>
            </a:pPr>
            <a:r>
              <a:rPr lang="en-US" sz="2000" dirty="0"/>
              <a:t>Use grading to lend increased credibility to your program</a:t>
            </a:r>
            <a:r>
              <a:rPr lang="en-US" sz="2000" dirty="0" smtClean="0"/>
              <a:t>.</a:t>
            </a:r>
            <a:endParaRPr lang="en-US" sz="2000" dirty="0"/>
          </a:p>
          <a:p>
            <a:pPr marL="342900" lvl="1" indent="-342900">
              <a:lnSpc>
                <a:spcPct val="95000"/>
              </a:lnSpc>
              <a:spcBef>
                <a:spcPts val="2000"/>
              </a:spcBef>
              <a:buClr>
                <a:schemeClr val="tx2"/>
              </a:buClr>
            </a:pPr>
            <a:r>
              <a:rPr lang="en-US" sz="2000" dirty="0"/>
              <a:t>Every student has the opportunity to earn a 100% regardless of their physical ability.</a:t>
            </a:r>
          </a:p>
          <a:p>
            <a:pPr marL="342900" lvl="1" indent="-342900">
              <a:lnSpc>
                <a:spcPct val="95000"/>
              </a:lnSpc>
              <a:spcBef>
                <a:spcPts val="2000"/>
              </a:spcBef>
              <a:buClr>
                <a:schemeClr val="tx2"/>
              </a:buClr>
            </a:pPr>
            <a:r>
              <a:rPr lang="en-US" sz="2000" dirty="0" smtClean="0"/>
              <a:t>Grading </a:t>
            </a:r>
            <a:r>
              <a:rPr lang="en-US" sz="2000" dirty="0"/>
              <a:t>on practical life skills and meeting course objectives vs. trivia facts and sport skills tests.</a:t>
            </a:r>
          </a:p>
        </p:txBody>
      </p:sp>
      <p:pic>
        <p:nvPicPr>
          <p:cNvPr id="2" name="Picture 1" descr="Screen Shot 2013-12-11 at 10.30.5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696677"/>
            <a:ext cx="9144000" cy="2399323"/>
          </a:xfrm>
          <a:prstGeom prst="rect">
            <a:avLst/>
          </a:prstGeom>
        </p:spPr>
      </p:pic>
    </p:spTree>
    <p:extLst>
      <p:ext uri="{BB962C8B-B14F-4D97-AF65-F5344CB8AC3E}">
        <p14:creationId xmlns:p14="http://schemas.microsoft.com/office/powerpoint/2010/main" val="53818102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222885" y="274320"/>
            <a:ext cx="8698230" cy="822960"/>
          </a:xfrm>
        </p:spPr>
        <p:txBody>
          <a:bodyPr lIns="0" tIns="0" rIns="0" bIns="0" anchor="t"/>
          <a:lstStyle/>
          <a:p>
            <a:pPr algn="l" eaLnBrk="1" hangingPunct="1">
              <a:lnSpc>
                <a:spcPct val="95000"/>
              </a:lnSpc>
            </a:pPr>
            <a:r>
              <a:rPr lang="en-US" dirty="0" smtClean="0"/>
              <a:t>Funding</a:t>
            </a:r>
            <a:endParaRPr lang="en-US" sz="3900" dirty="0">
              <a:solidFill>
                <a:srgbClr val="000000"/>
              </a:solidFill>
              <a:latin typeface="Arial" charset="0"/>
            </a:endParaRPr>
          </a:p>
        </p:txBody>
      </p:sp>
      <p:sp>
        <p:nvSpPr>
          <p:cNvPr id="67587" name="Rectangle 2"/>
          <p:cNvSpPr>
            <a:spLocks noGrp="1" noChangeArrowheads="1"/>
          </p:cNvSpPr>
          <p:nvPr>
            <p:ph type="body" idx="1"/>
          </p:nvPr>
        </p:nvSpPr>
        <p:spPr>
          <a:xfrm>
            <a:off x="222885" y="1752600"/>
            <a:ext cx="8698230" cy="1752600"/>
          </a:xfrm>
        </p:spPr>
        <p:txBody>
          <a:bodyPr lIns="0" tIns="0" rIns="0" bIns="0">
            <a:normAutofit fontScale="85000" lnSpcReduction="20000"/>
          </a:bodyPr>
          <a:lstStyle/>
          <a:p>
            <a:pPr marL="342900" lvl="1" indent="-342900">
              <a:lnSpc>
                <a:spcPct val="95000"/>
              </a:lnSpc>
              <a:spcBef>
                <a:spcPts val="2000"/>
              </a:spcBef>
              <a:buClr>
                <a:schemeClr val="tx2"/>
              </a:buClr>
            </a:pPr>
            <a:r>
              <a:rPr lang="en-US" sz="2000" dirty="0" smtClean="0"/>
              <a:t>PEP Grant</a:t>
            </a:r>
          </a:p>
          <a:p>
            <a:pPr marL="342900" lvl="1" indent="-342900">
              <a:lnSpc>
                <a:spcPct val="95000"/>
              </a:lnSpc>
              <a:spcBef>
                <a:spcPts val="2000"/>
              </a:spcBef>
              <a:buClr>
                <a:schemeClr val="tx2"/>
              </a:buClr>
            </a:pPr>
            <a:r>
              <a:rPr lang="en-US" sz="2000" dirty="0" smtClean="0"/>
              <a:t>Fund Raiser Runs; </a:t>
            </a:r>
            <a:r>
              <a:rPr lang="en-US" sz="2000" dirty="0"/>
              <a:t>District wide 5k, 1mile, 1/2 mile, and fun runs</a:t>
            </a:r>
            <a:r>
              <a:rPr lang="en-US" sz="2000" dirty="0" smtClean="0"/>
              <a:t>.</a:t>
            </a:r>
            <a:endParaRPr lang="en-US" sz="2000" dirty="0"/>
          </a:p>
          <a:p>
            <a:pPr marL="342900" lvl="1" indent="-342900">
              <a:lnSpc>
                <a:spcPct val="95000"/>
              </a:lnSpc>
              <a:spcBef>
                <a:spcPts val="2000"/>
              </a:spcBef>
              <a:buClr>
                <a:schemeClr val="tx2"/>
              </a:buClr>
            </a:pPr>
            <a:r>
              <a:rPr lang="en-US" sz="2000" dirty="0"/>
              <a:t>Clothing Sales (T's, sweats, hats, gloves) send a </a:t>
            </a:r>
            <a:r>
              <a:rPr lang="en-US" sz="2000" dirty="0" smtClean="0"/>
              <a:t>message</a:t>
            </a:r>
            <a:endParaRPr lang="en-US" sz="2000" dirty="0"/>
          </a:p>
          <a:p>
            <a:pPr marL="342900" lvl="1" indent="-342900">
              <a:lnSpc>
                <a:spcPct val="95000"/>
              </a:lnSpc>
              <a:spcBef>
                <a:spcPts val="2000"/>
              </a:spcBef>
              <a:buClr>
                <a:schemeClr val="tx2"/>
              </a:buClr>
            </a:pPr>
            <a:r>
              <a:rPr lang="en-US" sz="2000" dirty="0"/>
              <a:t>Local </a:t>
            </a:r>
            <a:r>
              <a:rPr lang="en-US" sz="2000" dirty="0" smtClean="0"/>
              <a:t>Grants; Highmark, Lowes</a:t>
            </a:r>
            <a:r>
              <a:rPr lang="en-US" sz="3200" dirty="0">
                <a:solidFill>
                  <a:srgbClr val="000000"/>
                </a:solidFill>
                <a:latin typeface="Arial" charset="0"/>
              </a:rPr>
              <a:t> </a:t>
            </a:r>
            <a:endParaRPr lang="en-US" sz="3200" dirty="0">
              <a:latin typeface="Times New Roman" charset="0"/>
            </a:endParaRPr>
          </a:p>
          <a:p>
            <a:pPr marL="0" indent="0">
              <a:lnSpc>
                <a:spcPct val="95000"/>
              </a:lnSpc>
              <a:spcBef>
                <a:spcPct val="0"/>
              </a:spcBef>
              <a:buNone/>
            </a:pPr>
            <a:endParaRPr lang="en-US" sz="3200" dirty="0">
              <a:solidFill>
                <a:srgbClr val="000000"/>
              </a:solidFill>
              <a:latin typeface="Arial" charset="0"/>
            </a:endParaRPr>
          </a:p>
          <a:p>
            <a:pPr marL="0" indent="0">
              <a:lnSpc>
                <a:spcPct val="95000"/>
              </a:lnSpc>
              <a:spcBef>
                <a:spcPct val="0"/>
              </a:spcBef>
              <a:buNone/>
            </a:pPr>
            <a:endParaRPr lang="en-US" sz="2400" dirty="0">
              <a:solidFill>
                <a:srgbClr val="000000"/>
              </a:solidFill>
              <a:latin typeface="Arial" charset="0"/>
            </a:endParaRPr>
          </a:p>
          <a:p>
            <a:pPr marL="0" indent="0">
              <a:lnSpc>
                <a:spcPct val="95000"/>
              </a:lnSpc>
              <a:spcBef>
                <a:spcPct val="0"/>
              </a:spcBef>
              <a:buNone/>
            </a:pPr>
            <a:endParaRPr lang="en-US" sz="2400" dirty="0">
              <a:solidFill>
                <a:srgbClr val="000000"/>
              </a:solidFill>
              <a:latin typeface="Arial" charset="0"/>
            </a:endParaRPr>
          </a:p>
        </p:txBody>
      </p:sp>
      <p:pic>
        <p:nvPicPr>
          <p:cNvPr id="2" name="Picture 1" descr="IMG_0264.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95768" y="3124200"/>
            <a:ext cx="4691032" cy="3276599"/>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57600"/>
            <a:ext cx="2986087" cy="2392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161470"/>
            <a:ext cx="2819400" cy="99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34315"/>
      </p:ext>
    </p:extLst>
  </p:cSld>
  <p:clrMapOvr>
    <a:masterClrMapping/>
  </p:clrMapOvr>
  <p:transition xmlns:p14="http://schemas.microsoft.com/office/powerpoint/2010/mai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dirty="0" smtClean="0">
                <a:latin typeface="Times New Roman" charset="0"/>
              </a:rPr>
              <a:t>How do you start to change</a:t>
            </a:r>
            <a:endParaRPr lang="en-US" dirty="0">
              <a:latin typeface="Times New Roman" charset="0"/>
            </a:endParaRPr>
          </a:p>
        </p:txBody>
      </p:sp>
      <p:sp>
        <p:nvSpPr>
          <p:cNvPr id="71682" name="Rectangle 3"/>
          <p:cNvSpPr>
            <a:spLocks noGrp="1" noChangeArrowheads="1"/>
          </p:cNvSpPr>
          <p:nvPr>
            <p:ph type="body" idx="1"/>
          </p:nvPr>
        </p:nvSpPr>
        <p:spPr/>
        <p:txBody>
          <a:bodyPr/>
          <a:lstStyle/>
          <a:p>
            <a:r>
              <a:rPr lang="en-US" dirty="0" smtClean="0">
                <a:latin typeface="Times New Roman" charset="0"/>
              </a:rPr>
              <a:t>How </a:t>
            </a:r>
            <a:r>
              <a:rPr lang="en-US" dirty="0">
                <a:latin typeface="Times New Roman" charset="0"/>
              </a:rPr>
              <a:t>did you get the change started?</a:t>
            </a:r>
          </a:p>
          <a:p>
            <a:pPr lvl="1"/>
            <a:r>
              <a:rPr lang="en-US" dirty="0" smtClean="0">
                <a:latin typeface="Times New Roman" charset="0"/>
              </a:rPr>
              <a:t>Start with your own classes.  Don’t be afraid to try new things as long as they align with recognized standards and best practices.</a:t>
            </a:r>
          </a:p>
          <a:p>
            <a:pPr lvl="1"/>
            <a:r>
              <a:rPr lang="en-US" dirty="0" smtClean="0">
                <a:latin typeface="Times New Roman" charset="0"/>
              </a:rPr>
              <a:t>Expand to </a:t>
            </a:r>
            <a:r>
              <a:rPr lang="en-US" dirty="0">
                <a:latin typeface="Times New Roman" charset="0"/>
              </a:rPr>
              <a:t>a </a:t>
            </a:r>
            <a:r>
              <a:rPr lang="en-US" dirty="0" smtClean="0">
                <a:latin typeface="Times New Roman" charset="0"/>
              </a:rPr>
              <a:t>small core </a:t>
            </a:r>
            <a:r>
              <a:rPr lang="en-US" dirty="0">
                <a:latin typeface="Times New Roman" charset="0"/>
              </a:rPr>
              <a:t>group.  Let them influence others through leading by example.</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4103087"/>
            <a:ext cx="2335530" cy="23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7346" y="4343400"/>
            <a:ext cx="4087654" cy="200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771850"/>
      </p:ext>
    </p:extLst>
  </p:cSld>
  <p:clrMapOvr>
    <a:masterClrMapping/>
  </p:clrMapOvr>
  <p:transition xmlns:p14="http://schemas.microsoft.com/office/powerpoint/2010/mai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6"/>
          <p:cNvSpPr>
            <a:spLocks noChangeArrowheads="1" noChangeShapeType="1" noTextEdit="1"/>
          </p:cNvSpPr>
          <p:nvPr/>
        </p:nvSpPr>
        <p:spPr bwMode="auto">
          <a:xfrm>
            <a:off x="457200" y="457200"/>
            <a:ext cx="7903845" cy="1920240"/>
          </a:xfrm>
          <a:prstGeom prst="rect">
            <a:avLst/>
          </a:prstGeom>
        </p:spPr>
        <p:txBody>
          <a:bodyPr wrap="none" lIns="82296" tIns="41148" rIns="82296" bIns="41148" fromWordArt="1">
            <a:prstTxWarp prst="textPlain">
              <a:avLst>
                <a:gd name="adj" fmla="val 50000"/>
              </a:avLst>
            </a:prstTxWarp>
          </a:bodyPr>
          <a:lstStyle/>
          <a:p>
            <a:r>
              <a:rPr lang="en-US" sz="3200" kern="10" dirty="0" smtClean="0">
                <a:ln w="19050">
                  <a:solidFill>
                    <a:srgbClr val="FFCC00"/>
                  </a:solidFill>
                  <a:round/>
                  <a:headEnd/>
                  <a:tailEnd/>
                </a:ln>
                <a:solidFill>
                  <a:srgbClr val="000000"/>
                </a:solidFill>
                <a:effectLst>
                  <a:outerShdw blurRad="63500" dist="38099" dir="2700000" algn="ctr" rotWithShape="0">
                    <a:srgbClr val="990000">
                      <a:alpha val="74998"/>
                    </a:srgbClr>
                  </a:outerShdw>
                </a:effectLst>
                <a:latin typeface="Impact"/>
                <a:ea typeface="Impact"/>
                <a:cs typeface="Impact"/>
              </a:rPr>
              <a:t>Key </a:t>
            </a:r>
            <a:r>
              <a:rPr lang="en-US" sz="3200" kern="10" dirty="0">
                <a:ln w="19050">
                  <a:solidFill>
                    <a:srgbClr val="FFCC00"/>
                  </a:solidFill>
                  <a:round/>
                  <a:headEnd/>
                  <a:tailEnd/>
                </a:ln>
                <a:solidFill>
                  <a:srgbClr val="000000"/>
                </a:solidFill>
                <a:effectLst>
                  <a:outerShdw blurRad="63500" dist="38099" dir="2700000" algn="ctr" rotWithShape="0">
                    <a:srgbClr val="990000">
                      <a:alpha val="74998"/>
                    </a:srgbClr>
                  </a:outerShdw>
                </a:effectLst>
                <a:latin typeface="Impact"/>
                <a:ea typeface="Impact"/>
                <a:cs typeface="Impact"/>
              </a:rPr>
              <a:t>Pieces in the </a:t>
            </a:r>
          </a:p>
          <a:p>
            <a:pPr algn="ctr"/>
            <a:r>
              <a:rPr lang="en-US" sz="3200" kern="10" dirty="0">
                <a:ln w="19050">
                  <a:solidFill>
                    <a:srgbClr val="FFCC00"/>
                  </a:solidFill>
                  <a:round/>
                  <a:headEnd/>
                  <a:tailEnd/>
                </a:ln>
                <a:solidFill>
                  <a:srgbClr val="000000"/>
                </a:solidFill>
                <a:effectLst>
                  <a:outerShdw blurRad="63500" dist="38099" dir="2700000" algn="ctr" rotWithShape="0">
                    <a:srgbClr val="990000">
                      <a:alpha val="74998"/>
                    </a:srgbClr>
                  </a:outerShdw>
                </a:effectLst>
                <a:latin typeface="Impact"/>
                <a:ea typeface="Impact"/>
                <a:cs typeface="Impact"/>
              </a:rPr>
              <a:t>Transformation of a </a:t>
            </a:r>
          </a:p>
          <a:p>
            <a:pPr algn="ctr"/>
            <a:r>
              <a:rPr lang="en-US" sz="3200" kern="10" dirty="0">
                <a:ln w="19050">
                  <a:solidFill>
                    <a:srgbClr val="FFCC00"/>
                  </a:solidFill>
                  <a:round/>
                  <a:headEnd/>
                  <a:tailEnd/>
                </a:ln>
                <a:solidFill>
                  <a:srgbClr val="000000"/>
                </a:solidFill>
                <a:effectLst>
                  <a:outerShdw blurRad="63500" dist="38099" dir="2700000" algn="ctr" rotWithShape="0">
                    <a:srgbClr val="990000">
                      <a:alpha val="74998"/>
                    </a:srgbClr>
                  </a:outerShdw>
                </a:effectLst>
                <a:latin typeface="Impact"/>
                <a:ea typeface="Impact"/>
                <a:cs typeface="Impact"/>
              </a:rPr>
              <a:t>Physical Education Program</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228600"/>
            <a:ext cx="1591152" cy="167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343400"/>
            <a:ext cx="8458200" cy="2062103"/>
          </a:xfrm>
          <a:prstGeom prst="rect">
            <a:avLst/>
          </a:prstGeom>
        </p:spPr>
        <p:txBody>
          <a:bodyPr wrap="square">
            <a:spAutoFit/>
          </a:bodyPr>
          <a:lstStyle/>
          <a:p>
            <a:r>
              <a:rPr lang="en-US" sz="1600" b="1" u="sng" dirty="0"/>
              <a:t>Mission Statement</a:t>
            </a:r>
          </a:p>
          <a:p>
            <a:r>
              <a:rPr lang="en-US" sz="1600" dirty="0"/>
              <a:t>I want to work with my students to provide them with successful experiences related to exercise, activity, and a love of the outdoors so that they will be intrinsically motivated to pursue an active and healthy lifestyle. I will carefully plan my lessons to maximize the amount of time students are engaged in moderate to vigorous physical activity. I will do this to empower children so they can feel a sense of personal accomplishment as they work with others to accomplish their goals and be responsible for their own futures.</a:t>
            </a:r>
          </a:p>
        </p:txBody>
      </p:sp>
      <p:sp>
        <p:nvSpPr>
          <p:cNvPr id="3" name="Rectangle 2"/>
          <p:cNvSpPr/>
          <p:nvPr/>
        </p:nvSpPr>
        <p:spPr>
          <a:xfrm>
            <a:off x="381000" y="2545140"/>
            <a:ext cx="8305800" cy="1569660"/>
          </a:xfrm>
          <a:prstGeom prst="rect">
            <a:avLst/>
          </a:prstGeom>
        </p:spPr>
        <p:txBody>
          <a:bodyPr wrap="square">
            <a:spAutoFit/>
          </a:bodyPr>
          <a:lstStyle/>
          <a:p>
            <a:r>
              <a:rPr lang="en-US" sz="1600" b="1" u="sng" dirty="0"/>
              <a:t>Belief Statement</a:t>
            </a:r>
          </a:p>
          <a:p>
            <a:r>
              <a:rPr lang="en-US" sz="1600" dirty="0"/>
              <a:t>I Believe that all people are happier and better able to meet their life goals when they are healthy and strong.</a:t>
            </a:r>
          </a:p>
          <a:p>
            <a:r>
              <a:rPr lang="en-US" sz="1600" dirty="0"/>
              <a:t>I see Physical Education as a way of facilitating students to maximize their quality of life by empowering them to have the fitness and skills to do what they want when they want. </a:t>
            </a:r>
          </a:p>
        </p:txBody>
      </p:sp>
    </p:spTree>
    <p:extLst>
      <p:ext uri="{BB962C8B-B14F-4D97-AF65-F5344CB8AC3E}">
        <p14:creationId xmlns:p14="http://schemas.microsoft.com/office/powerpoint/2010/main" val="28260390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ctrTitle"/>
          </p:nvPr>
        </p:nvSpPr>
        <p:spPr>
          <a:xfrm>
            <a:off x="457200" y="381000"/>
            <a:ext cx="8252460" cy="1082993"/>
          </a:xfrm>
        </p:spPr>
        <p:txBody>
          <a:bodyPr lIns="0" tIns="0" rIns="0" bIns="0">
            <a:normAutofit/>
          </a:bodyPr>
          <a:lstStyle/>
          <a:p>
            <a:pPr>
              <a:lnSpc>
                <a:spcPct val="95000"/>
              </a:lnSpc>
            </a:pPr>
            <a:r>
              <a:rPr lang="en-US" dirty="0" smtClean="0"/>
              <a:t>PE </a:t>
            </a:r>
            <a:r>
              <a:rPr lang="en-US" dirty="0"/>
              <a:t>Curriculum Outline</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 y="1740218"/>
            <a:ext cx="8989695" cy="435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0068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305" y="1097280"/>
            <a:ext cx="8989695" cy="331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p:cNvPicPr>
            <a:picLocks noChangeAspect="1" noChangeArrowheads="1"/>
          </p:cNvPicPr>
          <p:nvPr/>
        </p:nvPicPr>
        <p:blipFill>
          <a:blip r:embed="rId4">
            <a:alphaModFix amt="50000"/>
            <a:extLst>
              <a:ext uri="{28A0092B-C50C-407E-A947-70E740481C1C}">
                <a14:useLocalDpi xmlns:a14="http://schemas.microsoft.com/office/drawing/2010/main"/>
              </a:ext>
            </a:extLst>
          </a:blip>
          <a:srcRect/>
          <a:stretch>
            <a:fillRect/>
          </a:stretch>
        </p:blipFill>
        <p:spPr bwMode="auto">
          <a:xfrm>
            <a:off x="937260" y="1097280"/>
            <a:ext cx="457200" cy="2821782"/>
          </a:xfrm>
          <a:prstGeom prst="rect">
            <a:avLst/>
          </a:prstGeom>
          <a:solidFill>
            <a:srgbClr val="33CCCC">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8" name="Picture 6"/>
          <p:cNvPicPr>
            <a:picLocks noChangeAspect="1" noChangeArrowheads="1"/>
          </p:cNvPicPr>
          <p:nvPr/>
        </p:nvPicPr>
        <p:blipFill>
          <a:blip r:embed="rId5">
            <a:alphaModFix amt="50000"/>
            <a:extLst>
              <a:ext uri="{28A0092B-C50C-407E-A947-70E740481C1C}">
                <a14:useLocalDpi xmlns:a14="http://schemas.microsoft.com/office/drawing/2010/main"/>
              </a:ext>
            </a:extLst>
          </a:blip>
          <a:srcRect/>
          <a:stretch>
            <a:fillRect/>
          </a:stretch>
        </p:blipFill>
        <p:spPr bwMode="auto">
          <a:xfrm>
            <a:off x="8683943" y="1097280"/>
            <a:ext cx="460058" cy="2804637"/>
          </a:xfrm>
          <a:prstGeom prst="rect">
            <a:avLst/>
          </a:prstGeom>
          <a:solidFill>
            <a:srgbClr val="33CCCC">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405765" y="365760"/>
            <a:ext cx="8128159" cy="63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5000"/>
              </a:lnSpc>
            </a:pPr>
            <a:r>
              <a:rPr lang="en-US" sz="4300" b="1">
                <a:solidFill>
                  <a:srgbClr val="000000"/>
                </a:solidFill>
                <a:latin typeface="Arial" charset="0"/>
              </a:rPr>
              <a:t>Fitness Assessments</a:t>
            </a:r>
          </a:p>
        </p:txBody>
      </p:sp>
      <p:sp>
        <p:nvSpPr>
          <p:cNvPr id="6150" name="Text Box 8"/>
          <p:cNvSpPr txBox="1">
            <a:spLocks noChangeArrowheads="1"/>
          </p:cNvSpPr>
          <p:nvPr/>
        </p:nvSpPr>
        <p:spPr bwMode="auto">
          <a:xfrm>
            <a:off x="417195" y="4484847"/>
            <a:ext cx="8308182" cy="996298"/>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sz="1700" b="1" dirty="0">
                <a:solidFill>
                  <a:srgbClr val="000000"/>
                </a:solidFill>
                <a:latin typeface="Verdana" charset="0"/>
              </a:rPr>
              <a:t>Progressions:</a:t>
            </a:r>
            <a:r>
              <a:rPr lang="en-US" sz="1700" dirty="0">
                <a:solidFill>
                  <a:srgbClr val="000000"/>
                </a:solidFill>
                <a:latin typeface="Verdana" charset="0"/>
              </a:rPr>
              <a:t> Pre-testing, formative, and summative, Goal Setting, and Health Concepts (Integrated into all units)</a:t>
            </a:r>
            <a:br>
              <a:rPr lang="en-US" sz="1700" dirty="0">
                <a:solidFill>
                  <a:srgbClr val="000000"/>
                </a:solidFill>
                <a:latin typeface="Verdana" charset="0"/>
              </a:rPr>
            </a:br>
            <a:r>
              <a:rPr lang="en-US" sz="1700" b="1" dirty="0">
                <a:solidFill>
                  <a:srgbClr val="000000"/>
                </a:solidFill>
                <a:latin typeface="Verdana" charset="0"/>
              </a:rPr>
              <a:t>Equipment;</a:t>
            </a:r>
            <a:r>
              <a:rPr lang="en-US" sz="1700" dirty="0">
                <a:solidFill>
                  <a:srgbClr val="000000"/>
                </a:solidFill>
                <a:latin typeface="Verdana" charset="0"/>
              </a:rPr>
              <a:t> heart rate monitors, </a:t>
            </a:r>
            <a:r>
              <a:rPr lang="en-US" sz="1700" dirty="0" err="1">
                <a:solidFill>
                  <a:srgbClr val="000000"/>
                </a:solidFill>
                <a:latin typeface="Verdana" charset="0"/>
              </a:rPr>
              <a:t>Fitnessgram</a:t>
            </a:r>
            <a:r>
              <a:rPr lang="en-US" sz="1700" dirty="0">
                <a:solidFill>
                  <a:srgbClr val="000000"/>
                </a:solidFill>
                <a:latin typeface="Verdana" charset="0"/>
              </a:rPr>
              <a:t>, </a:t>
            </a:r>
            <a:r>
              <a:rPr lang="en-US" sz="1700" dirty="0">
                <a:solidFill>
                  <a:srgbClr val="000000"/>
                </a:solidFill>
                <a:latin typeface="Arial" charset="0"/>
              </a:rPr>
              <a:t/>
            </a:r>
            <a:br>
              <a:rPr lang="en-US" sz="1700" dirty="0">
                <a:solidFill>
                  <a:srgbClr val="000000"/>
                </a:solidFill>
                <a:latin typeface="Arial" charset="0"/>
              </a:rPr>
            </a:br>
            <a:r>
              <a:rPr lang="en-US" sz="1700" b="1" dirty="0">
                <a:solidFill>
                  <a:srgbClr val="000000"/>
                </a:solidFill>
                <a:latin typeface="Verdana" charset="0"/>
              </a:rPr>
              <a:t>Training / Resources;</a:t>
            </a:r>
            <a:r>
              <a:rPr lang="en-US" sz="1700" dirty="0">
                <a:solidFill>
                  <a:srgbClr val="000000"/>
                </a:solidFill>
                <a:latin typeface="Verdana" charset="0"/>
              </a:rPr>
              <a:t> </a:t>
            </a:r>
            <a:r>
              <a:rPr lang="en-US" sz="1700" dirty="0" err="1">
                <a:solidFill>
                  <a:srgbClr val="000000"/>
                </a:solidFill>
                <a:latin typeface="Verdana" charset="0"/>
              </a:rPr>
              <a:t>FitnessGram</a:t>
            </a:r>
            <a:r>
              <a:rPr lang="en-US" sz="1700" dirty="0">
                <a:solidFill>
                  <a:srgbClr val="000000"/>
                </a:solidFill>
                <a:latin typeface="Verdana" charset="0"/>
              </a:rPr>
              <a:t>, Physical Best, Mile run and </a:t>
            </a:r>
            <a:r>
              <a:rPr lang="en-US" sz="1700" dirty="0" smtClean="0">
                <a:solidFill>
                  <a:srgbClr val="000000"/>
                </a:solidFill>
                <a:latin typeface="Verdana" charset="0"/>
              </a:rPr>
              <a:t>Pacer</a:t>
            </a:r>
            <a:endParaRPr lang="en-US" sz="1700" dirty="0">
              <a:solidFill>
                <a:srgbClr val="000066"/>
              </a:solidFill>
              <a:latin typeface="Arial" charset="0"/>
            </a:endParaRPr>
          </a:p>
        </p:txBody>
      </p:sp>
      <p:pic>
        <p:nvPicPr>
          <p:cNvPr id="6152" name="Picture 5"/>
          <p:cNvPicPr>
            <a:picLocks noChangeAspect="1" noChangeArrowheads="1"/>
          </p:cNvPicPr>
          <p:nvPr/>
        </p:nvPicPr>
        <p:blipFill>
          <a:blip r:embed="rId6">
            <a:alphaModFix amt="50000"/>
            <a:extLst>
              <a:ext uri="{28A0092B-C50C-407E-A947-70E740481C1C}">
                <a14:useLocalDpi xmlns:a14="http://schemas.microsoft.com/office/drawing/2010/main"/>
              </a:ext>
            </a:extLst>
          </a:blip>
          <a:srcRect/>
          <a:stretch>
            <a:fillRect/>
          </a:stretch>
        </p:blipFill>
        <p:spPr bwMode="auto">
          <a:xfrm>
            <a:off x="937260" y="3909060"/>
            <a:ext cx="8206740" cy="274320"/>
          </a:xfrm>
          <a:prstGeom prst="rect">
            <a:avLst/>
          </a:prstGeom>
          <a:solidFill>
            <a:srgbClr val="33CCCC">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1044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ctrTitle"/>
          </p:nvPr>
        </p:nvSpPr>
        <p:spPr>
          <a:xfrm>
            <a:off x="40005" y="301467"/>
            <a:ext cx="8978265" cy="857250"/>
          </a:xfrm>
        </p:spPr>
        <p:txBody>
          <a:bodyPr lIns="0" tIns="0" rIns="0" bIns="0">
            <a:normAutofit/>
          </a:bodyPr>
          <a:lstStyle/>
          <a:p>
            <a:pPr>
              <a:lnSpc>
                <a:spcPct val="95000"/>
              </a:lnSpc>
            </a:pPr>
            <a:r>
              <a:rPr lang="en-US" dirty="0"/>
              <a:t>Fitness Assessment &amp; Goal Setting </a:t>
            </a:r>
          </a:p>
        </p:txBody>
      </p:sp>
      <p:sp>
        <p:nvSpPr>
          <p:cNvPr id="7172" name="Rectangle 2"/>
          <p:cNvSpPr>
            <a:spLocks noGrp="1" noChangeArrowheads="1"/>
          </p:cNvSpPr>
          <p:nvPr>
            <p:ph type="subTitle" idx="1"/>
          </p:nvPr>
        </p:nvSpPr>
        <p:spPr>
          <a:xfrm>
            <a:off x="457201" y="1451610"/>
            <a:ext cx="8323898" cy="5112068"/>
          </a:xfrm>
        </p:spPr>
        <p:txBody>
          <a:bodyPr lIns="0" tIns="0" rIns="0" bIns="0"/>
          <a:lstStyle/>
          <a:p>
            <a:pPr algn="l" eaLnBrk="1" hangingPunct="1">
              <a:lnSpc>
                <a:spcPct val="95000"/>
              </a:lnSpc>
              <a:spcBef>
                <a:spcPct val="0"/>
              </a:spcBef>
            </a:pPr>
            <a:r>
              <a:rPr lang="en-US" sz="2400" dirty="0">
                <a:solidFill>
                  <a:srgbClr val="000000"/>
                </a:solidFill>
              </a:rPr>
              <a:t>Students complete entry level, formative, and summative evaluations during each year. </a:t>
            </a:r>
            <a:endParaRPr lang="en-US" sz="2400" dirty="0" smtClean="0">
              <a:solidFill>
                <a:srgbClr val="000000"/>
              </a:solidFill>
            </a:endParaRPr>
          </a:p>
          <a:p>
            <a:pPr eaLnBrk="1" hangingPunct="1">
              <a:lnSpc>
                <a:spcPct val="95000"/>
              </a:lnSpc>
              <a:spcBef>
                <a:spcPct val="0"/>
              </a:spcBef>
            </a:pPr>
            <a:endParaRPr lang="en-US" b="1" dirty="0" smtClean="0">
              <a:solidFill>
                <a:srgbClr val="000000"/>
              </a:solidFill>
            </a:endParaRPr>
          </a:p>
          <a:p>
            <a:pPr eaLnBrk="1" hangingPunct="1">
              <a:lnSpc>
                <a:spcPct val="95000"/>
              </a:lnSpc>
              <a:spcBef>
                <a:spcPct val="0"/>
              </a:spcBef>
            </a:pPr>
            <a:r>
              <a:rPr lang="en-US" b="1" dirty="0" smtClean="0">
                <a:solidFill>
                  <a:srgbClr val="000000"/>
                </a:solidFill>
              </a:rPr>
              <a:t>Grades </a:t>
            </a:r>
            <a:r>
              <a:rPr lang="en-US" b="1" dirty="0">
                <a:solidFill>
                  <a:srgbClr val="000000"/>
                </a:solidFill>
              </a:rPr>
              <a:t>for this unit are based </a:t>
            </a:r>
            <a:r>
              <a:rPr lang="en-US" b="1" dirty="0" smtClean="0">
                <a:solidFill>
                  <a:srgbClr val="000000"/>
                </a:solidFill>
              </a:rPr>
              <a:t>on students</a:t>
            </a:r>
            <a:r>
              <a:rPr lang="en-US" b="1" dirty="0">
                <a:solidFill>
                  <a:srgbClr val="000000"/>
                </a:solidFill>
              </a:rPr>
              <a:t> accurately completing each of the </a:t>
            </a:r>
            <a:r>
              <a:rPr lang="en-US" b="1" dirty="0" err="1" smtClean="0">
                <a:solidFill>
                  <a:srgbClr val="000000"/>
                </a:solidFill>
              </a:rPr>
              <a:t>FitnessGram</a:t>
            </a:r>
            <a:r>
              <a:rPr lang="en-US" b="1" dirty="0" smtClean="0">
                <a:solidFill>
                  <a:srgbClr val="000000"/>
                </a:solidFill>
              </a:rPr>
              <a:t> assessments </a:t>
            </a:r>
            <a:r>
              <a:rPr lang="en-US" b="1" dirty="0">
                <a:solidFill>
                  <a:srgbClr val="000000"/>
                </a:solidFill>
              </a:rPr>
              <a:t>based on objective standards, not on test reps or time.</a:t>
            </a:r>
            <a:endParaRPr lang="en-US" dirty="0"/>
          </a:p>
          <a:p>
            <a:pPr algn="l" eaLnBrk="1" hangingPunct="1">
              <a:lnSpc>
                <a:spcPct val="95000"/>
              </a:lnSpc>
              <a:spcBef>
                <a:spcPct val="0"/>
              </a:spcBef>
            </a:pPr>
            <a:r>
              <a:rPr lang="en-US" sz="2400" dirty="0">
                <a:solidFill>
                  <a:srgbClr val="000000"/>
                </a:solidFill>
              </a:rPr>
              <a:t> </a:t>
            </a:r>
            <a:endParaRPr lang="en-US" dirty="0"/>
          </a:p>
        </p:txBody>
      </p:sp>
      <p:pic>
        <p:nvPicPr>
          <p:cNvPr id="2" name="Picture 1" descr="2011-11-10_08-43-44_39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256428"/>
            <a:ext cx="4876800" cy="2749177"/>
          </a:xfrm>
          <a:prstGeom prst="rect">
            <a:avLst/>
          </a:prstGeom>
        </p:spPr>
      </p:pic>
    </p:spTree>
    <p:extLst>
      <p:ext uri="{BB962C8B-B14F-4D97-AF65-F5344CB8AC3E}">
        <p14:creationId xmlns:p14="http://schemas.microsoft.com/office/powerpoint/2010/main" val="381669315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ctrTitle"/>
          </p:nvPr>
        </p:nvSpPr>
        <p:spPr>
          <a:xfrm>
            <a:off x="445770" y="320040"/>
            <a:ext cx="8252460" cy="1051560"/>
          </a:xfrm>
        </p:spPr>
        <p:txBody>
          <a:bodyPr lIns="0" tIns="0" rIns="0" bIns="0"/>
          <a:lstStyle/>
          <a:p>
            <a:pPr eaLnBrk="1" hangingPunct="1">
              <a:lnSpc>
                <a:spcPct val="95000"/>
              </a:lnSpc>
            </a:pPr>
            <a:r>
              <a:rPr lang="en-US" sz="4400">
                <a:solidFill>
                  <a:srgbClr val="000000"/>
                </a:solidFill>
                <a:latin typeface="Arial" charset="0"/>
              </a:rPr>
              <a:t>PACER</a:t>
            </a:r>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22582" cy="688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68718" y="717233"/>
            <a:ext cx="1135857" cy="2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1503045" y="2560320"/>
            <a:ext cx="466915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a:solidFill>
                  <a:srgbClr val="000000"/>
                </a:solidFill>
                <a:latin typeface="Arial" charset="0"/>
              </a:rPr>
              <a:t>PACER Accountability</a:t>
            </a:r>
          </a:p>
        </p:txBody>
      </p:sp>
    </p:spTree>
    <p:extLst>
      <p:ext uri="{BB962C8B-B14F-4D97-AF65-F5344CB8AC3E}">
        <p14:creationId xmlns:p14="http://schemas.microsoft.com/office/powerpoint/2010/main" val="180762040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8915400" cy="1119281"/>
          </a:xfrm>
        </p:spPr>
        <p:txBody>
          <a:bodyPr>
            <a:normAutofit fontScale="90000"/>
          </a:bodyPr>
          <a:lstStyle/>
          <a:p>
            <a:r>
              <a:rPr lang="en-US" dirty="0" smtClean="0"/>
              <a:t>Raising the Bar: Transforming PE Through Lifelong Fitness and Activity</a:t>
            </a:r>
            <a:endParaRPr lang="en-US" dirty="0"/>
          </a:p>
        </p:txBody>
      </p:sp>
      <p:sp>
        <p:nvSpPr>
          <p:cNvPr id="3" name="Subtitle 2"/>
          <p:cNvSpPr>
            <a:spLocks noGrp="1"/>
          </p:cNvSpPr>
          <p:nvPr>
            <p:ph type="subTitle" idx="1"/>
          </p:nvPr>
        </p:nvSpPr>
        <p:spPr>
          <a:xfrm>
            <a:off x="304800" y="1600201"/>
            <a:ext cx="8686800" cy="1371600"/>
          </a:xfrm>
        </p:spPr>
        <p:txBody>
          <a:bodyPr>
            <a:normAutofit/>
          </a:bodyPr>
          <a:lstStyle/>
          <a:p>
            <a:r>
              <a:rPr lang="en-US" sz="2400" b="1" dirty="0" smtClean="0"/>
              <a:t>Gopher Webinar Series</a:t>
            </a:r>
          </a:p>
          <a:p>
            <a:r>
              <a:rPr lang="en-US" sz="2400" b="1" dirty="0" smtClean="0"/>
              <a:t>December 17, 2013</a:t>
            </a:r>
            <a:endParaRPr lang="en-US" sz="2400" b="1" dirty="0"/>
          </a:p>
        </p:txBody>
      </p:sp>
      <p:pic>
        <p:nvPicPr>
          <p:cNvPr id="5" name="Picture 4" descr="photo (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1193065" y="2958365"/>
            <a:ext cx="3163770" cy="3416300"/>
          </a:xfrm>
          <a:prstGeom prst="rect">
            <a:avLst/>
          </a:prstGeom>
        </p:spPr>
      </p:pic>
      <p:sp>
        <p:nvSpPr>
          <p:cNvPr id="8" name="Rectangle 7"/>
          <p:cNvSpPr/>
          <p:nvPr/>
        </p:nvSpPr>
        <p:spPr>
          <a:xfrm>
            <a:off x="4419600" y="1676400"/>
            <a:ext cx="4572000" cy="1323439"/>
          </a:xfrm>
          <a:prstGeom prst="rect">
            <a:avLst/>
          </a:prstGeom>
        </p:spPr>
        <p:txBody>
          <a:bodyPr wrap="square">
            <a:spAutoFit/>
          </a:bodyPr>
          <a:lstStyle/>
          <a:p>
            <a:r>
              <a:rPr lang="en-US" sz="1600" dirty="0"/>
              <a:t>“If we could give every individual the right amount of nourishment and exercise, not too little and not too much, we would have found the safest way to health.” </a:t>
            </a:r>
            <a:endParaRPr lang="en-US" sz="1600" dirty="0" smtClean="0"/>
          </a:p>
          <a:p>
            <a:r>
              <a:rPr lang="en-US" sz="1600" dirty="0" smtClean="0"/>
              <a:t>~ </a:t>
            </a:r>
            <a:r>
              <a:rPr lang="en-US" sz="1600" dirty="0"/>
              <a:t>Hippocrates</a:t>
            </a:r>
          </a:p>
        </p:txBody>
      </p:sp>
      <p:pic>
        <p:nvPicPr>
          <p:cNvPr id="9" name="Picture 8" descr="photo 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53000" y="3102248"/>
            <a:ext cx="3429000" cy="3209652"/>
          </a:xfrm>
          <a:prstGeom prst="rect">
            <a:avLst/>
          </a:prstGeom>
        </p:spPr>
      </p:pic>
    </p:spTree>
    <p:extLst>
      <p:ext uri="{BB962C8B-B14F-4D97-AF65-F5344CB8AC3E}">
        <p14:creationId xmlns:p14="http://schemas.microsoft.com/office/powerpoint/2010/main" val="934538914"/>
      </p:ext>
    </p:extLst>
  </p:cSld>
  <p:clrMapOvr>
    <a:masterClrMapping/>
  </p:clrMapOvr>
  <p:transition xmlns:p14="http://schemas.microsoft.com/office/powerpoint/2010/mai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 y="1097280"/>
            <a:ext cx="8989695" cy="331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37360" y="1097280"/>
            <a:ext cx="841534" cy="28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23360" y="1097280"/>
            <a:ext cx="845820" cy="28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0" y="1097280"/>
            <a:ext cx="845820" cy="28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9"/>
          <p:cNvSpPr txBox="1">
            <a:spLocks noChangeArrowheads="1"/>
          </p:cNvSpPr>
          <p:nvPr/>
        </p:nvSpPr>
        <p:spPr bwMode="auto">
          <a:xfrm>
            <a:off x="417195" y="4484847"/>
            <a:ext cx="8308182" cy="173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sz="1700" b="1">
                <a:solidFill>
                  <a:srgbClr val="000000"/>
                </a:solidFill>
                <a:latin typeface="Verdana" charset="0"/>
              </a:rPr>
              <a:t>Progressions:</a:t>
            </a:r>
            <a:r>
              <a:rPr lang="en-US" sz="1700">
                <a:solidFill>
                  <a:srgbClr val="000000"/>
                </a:solidFill>
                <a:latin typeface="Verdana" charset="0"/>
              </a:rPr>
              <a:t> Unit 1 mobile gym, Unit 2 circuit training, Unit 3 functional training / CrossFit</a:t>
            </a:r>
            <a:r>
              <a:rPr lang="en-US" sz="1700" b="1">
                <a:solidFill>
                  <a:srgbClr val="000000"/>
                </a:solidFill>
                <a:latin typeface="Arial" charset="0"/>
              </a:rPr>
              <a:t/>
            </a:r>
            <a:br>
              <a:rPr lang="en-US" sz="1700" b="1">
                <a:solidFill>
                  <a:srgbClr val="000000"/>
                </a:solidFill>
                <a:latin typeface="Arial" charset="0"/>
              </a:rPr>
            </a:br>
            <a:r>
              <a:rPr lang="en-US" sz="1700" b="1">
                <a:solidFill>
                  <a:srgbClr val="000000"/>
                </a:solidFill>
                <a:latin typeface="Verdana" charset="0"/>
              </a:rPr>
              <a:t>Equipment;</a:t>
            </a:r>
            <a:r>
              <a:rPr lang="en-US" sz="1700">
                <a:solidFill>
                  <a:srgbClr val="000000"/>
                </a:solidFill>
                <a:latin typeface="Verdana" charset="0"/>
              </a:rPr>
              <a:t> suspension trainers, med balls, stability balls, dumbells, rail yard</a:t>
            </a:r>
            <a:r>
              <a:rPr lang="en-US" sz="1700" b="1">
                <a:solidFill>
                  <a:srgbClr val="000000"/>
                </a:solidFill>
                <a:latin typeface="Arial" charset="0"/>
              </a:rPr>
              <a:t/>
            </a:r>
            <a:br>
              <a:rPr lang="en-US" sz="1700" b="1">
                <a:solidFill>
                  <a:srgbClr val="000000"/>
                </a:solidFill>
                <a:latin typeface="Arial" charset="0"/>
              </a:rPr>
            </a:br>
            <a:r>
              <a:rPr lang="en-US" sz="1700" b="1">
                <a:solidFill>
                  <a:srgbClr val="000000"/>
                </a:solidFill>
                <a:latin typeface="Verdana" charset="0"/>
              </a:rPr>
              <a:t>Training / Resources;</a:t>
            </a:r>
            <a:r>
              <a:rPr lang="en-US" sz="1700">
                <a:solidFill>
                  <a:srgbClr val="000000"/>
                </a:solidFill>
                <a:latin typeface="Verdana" charset="0"/>
              </a:rPr>
              <a:t> Brian Bradley (Egoscue), CrossFit</a:t>
            </a:r>
            <a:r>
              <a:rPr lang="en-US" sz="1700" b="1">
                <a:solidFill>
                  <a:srgbClr val="000000"/>
                </a:solidFill>
                <a:latin typeface="Arial" charset="0"/>
              </a:rPr>
              <a:t/>
            </a:r>
            <a:br>
              <a:rPr lang="en-US" sz="1700" b="1">
                <a:solidFill>
                  <a:srgbClr val="000000"/>
                </a:solidFill>
                <a:latin typeface="Arial" charset="0"/>
              </a:rPr>
            </a:br>
            <a:r>
              <a:rPr lang="en-US" sz="1700">
                <a:solidFill>
                  <a:srgbClr val="000000"/>
                </a:solidFill>
                <a:latin typeface="Verdana" charset="0"/>
              </a:rPr>
              <a:t>Railyard-(PATCH), Edu gymnastics</a:t>
            </a:r>
            <a:endParaRPr lang="en-US"/>
          </a:p>
          <a:p>
            <a:pPr eaLnBrk="1" hangingPunct="1">
              <a:lnSpc>
                <a:spcPct val="95000"/>
              </a:lnSpc>
            </a:pPr>
            <a:r>
              <a:rPr lang="en-US" sz="1700" b="1">
                <a:solidFill>
                  <a:srgbClr val="000000"/>
                </a:solidFill>
                <a:latin typeface="Arial" charset="0"/>
              </a:rPr>
              <a:t>Handouts;</a:t>
            </a:r>
            <a:r>
              <a:rPr lang="en-US" sz="1700">
                <a:solidFill>
                  <a:srgbClr val="000000"/>
                </a:solidFill>
                <a:latin typeface="Arial" charset="0"/>
              </a:rPr>
              <a:t> CrossFit cards, Murph, stair workout, </a:t>
            </a:r>
          </a:p>
        </p:txBody>
      </p:sp>
      <p:sp>
        <p:nvSpPr>
          <p:cNvPr id="8" name="Rectangle 1"/>
          <p:cNvSpPr>
            <a:spLocks noGrp="1" noChangeArrowheads="1"/>
          </p:cNvSpPr>
          <p:nvPr>
            <p:ph type="ctrTitle"/>
          </p:nvPr>
        </p:nvSpPr>
        <p:spPr>
          <a:xfrm>
            <a:off x="0" y="381000"/>
            <a:ext cx="8382000" cy="640080"/>
          </a:xfrm>
        </p:spPr>
        <p:txBody>
          <a:bodyPr lIns="0" tIns="0" rIns="0" bIns="0">
            <a:normAutofit/>
          </a:bodyPr>
          <a:lstStyle/>
          <a:p>
            <a:pPr>
              <a:lnSpc>
                <a:spcPct val="95000"/>
              </a:lnSpc>
            </a:pPr>
            <a:r>
              <a:rPr lang="en-US" dirty="0" smtClean="0"/>
              <a:t>Muscular Fitness: Strength Training</a:t>
            </a:r>
            <a:endParaRPr lang="en-US" dirty="0"/>
          </a:p>
        </p:txBody>
      </p:sp>
    </p:spTree>
    <p:extLst>
      <p:ext uri="{BB962C8B-B14F-4D97-AF65-F5344CB8AC3E}">
        <p14:creationId xmlns:p14="http://schemas.microsoft.com/office/powerpoint/2010/main" val="403547352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p:cNvSpPr>
            <a:spLocks noGrp="1" noChangeArrowheads="1"/>
          </p:cNvSpPr>
          <p:nvPr>
            <p:ph type="ctrTitle"/>
          </p:nvPr>
        </p:nvSpPr>
        <p:spPr>
          <a:xfrm>
            <a:off x="497205" y="320040"/>
            <a:ext cx="8149590" cy="1051560"/>
          </a:xfrm>
        </p:spPr>
        <p:txBody>
          <a:bodyPr lIns="0" tIns="0" rIns="0" bIns="0">
            <a:normAutofit/>
          </a:bodyPr>
          <a:lstStyle/>
          <a:p>
            <a:pPr>
              <a:lnSpc>
                <a:spcPct val="95000"/>
              </a:lnSpc>
            </a:pPr>
            <a:r>
              <a:rPr lang="en-US" dirty="0"/>
              <a:t>Strength Training</a:t>
            </a:r>
          </a:p>
        </p:txBody>
      </p:sp>
      <p:sp>
        <p:nvSpPr>
          <p:cNvPr id="24580" name="Rectangle 2"/>
          <p:cNvSpPr>
            <a:spLocks noGrp="1" noChangeArrowheads="1"/>
          </p:cNvSpPr>
          <p:nvPr>
            <p:ph type="subTitle" idx="1"/>
          </p:nvPr>
        </p:nvSpPr>
        <p:spPr>
          <a:xfrm>
            <a:off x="1503045" y="1261587"/>
            <a:ext cx="7110889" cy="5249228"/>
          </a:xfrm>
        </p:spPr>
        <p:txBody>
          <a:bodyPr lIns="0" tIns="0" rIns="0" bIns="0"/>
          <a:lstStyle/>
          <a:p>
            <a:pPr algn="l" eaLnBrk="1" hangingPunct="1">
              <a:lnSpc>
                <a:spcPct val="95000"/>
              </a:lnSpc>
              <a:spcBef>
                <a:spcPct val="0"/>
              </a:spcBef>
            </a:pPr>
            <a:r>
              <a:rPr lang="en-US" sz="1400" b="1" dirty="0">
                <a:solidFill>
                  <a:srgbClr val="000000"/>
                </a:solidFill>
              </a:rPr>
              <a:t>Strength 1, Fundamentals of Training (</a:t>
            </a:r>
            <a:r>
              <a:rPr lang="en-US" sz="1400" b="1" dirty="0" err="1">
                <a:solidFill>
                  <a:srgbClr val="000000"/>
                </a:solidFill>
              </a:rPr>
              <a:t>Egoscue</a:t>
            </a:r>
            <a:r>
              <a:rPr lang="en-US" sz="1400" b="1" dirty="0">
                <a:solidFill>
                  <a:srgbClr val="000000"/>
                </a:solidFill>
              </a:rPr>
              <a:t>) Mobile Gym / Home Workout Options</a:t>
            </a:r>
            <a:endParaRPr lang="en-US" dirty="0"/>
          </a:p>
          <a:p>
            <a:pPr marL="771525" lvl="2" indent="-257175" algn="l">
              <a:lnSpc>
                <a:spcPct val="95000"/>
              </a:lnSpc>
              <a:spcBef>
                <a:spcPct val="0"/>
              </a:spcBef>
              <a:buClr>
                <a:srgbClr val="000000"/>
              </a:buClr>
              <a:buSzPct val="80000"/>
              <a:buFont typeface="Courier New" charset="0"/>
              <a:buChar char="o"/>
            </a:pPr>
            <a:r>
              <a:rPr lang="en-US" sz="1400" i="1" dirty="0">
                <a:solidFill>
                  <a:srgbClr val="000000"/>
                </a:solidFill>
              </a:rPr>
              <a:t>Unit Description:  </a:t>
            </a:r>
            <a:r>
              <a:rPr lang="en-US" sz="1400" dirty="0">
                <a:solidFill>
                  <a:srgbClr val="000000"/>
                </a:solidFill>
              </a:rPr>
              <a:t>The Mobile Gym Unit will emphasize developing the fitness components of Muscular Endurance and Strength in the absence of a traditional </a:t>
            </a:r>
            <a:r>
              <a:rPr lang="ja-JP" altLang="en-US" sz="1400" dirty="0">
                <a:solidFill>
                  <a:srgbClr val="000000"/>
                </a:solidFill>
              </a:rPr>
              <a:t>“</a:t>
            </a:r>
            <a:r>
              <a:rPr lang="en-US" sz="1400" dirty="0">
                <a:solidFill>
                  <a:srgbClr val="000000"/>
                </a:solidFill>
              </a:rPr>
              <a:t>gym</a:t>
            </a:r>
            <a:r>
              <a:rPr lang="ja-JP" altLang="en-US" sz="1400" dirty="0">
                <a:solidFill>
                  <a:srgbClr val="000000"/>
                </a:solidFill>
              </a:rPr>
              <a:t>”</a:t>
            </a:r>
            <a:r>
              <a:rPr lang="en-US" sz="1400" dirty="0">
                <a:solidFill>
                  <a:srgbClr val="000000"/>
                </a:solidFill>
              </a:rPr>
              <a:t> setting.  Students will utilize their body weight and minimal equipment to complete full body workouts.  The emphasis of this unit is to educate students on the variety of strength training options available to them with little or no money, equipment or time.</a:t>
            </a:r>
            <a:endParaRPr lang="en-US" dirty="0"/>
          </a:p>
          <a:p>
            <a:pPr algn="l" eaLnBrk="1" hangingPunct="1">
              <a:lnSpc>
                <a:spcPct val="95000"/>
              </a:lnSpc>
              <a:spcBef>
                <a:spcPct val="0"/>
              </a:spcBef>
            </a:pPr>
            <a:r>
              <a:rPr lang="en-US" sz="1400" dirty="0">
                <a:solidFill>
                  <a:srgbClr val="000000"/>
                </a:solidFill>
              </a:rPr>
              <a:t>       </a:t>
            </a:r>
            <a:endParaRPr lang="en-US" dirty="0"/>
          </a:p>
          <a:p>
            <a:pPr algn="l" eaLnBrk="1" hangingPunct="1">
              <a:lnSpc>
                <a:spcPct val="95000"/>
              </a:lnSpc>
              <a:spcBef>
                <a:spcPct val="0"/>
              </a:spcBef>
            </a:pPr>
            <a:r>
              <a:rPr lang="en-US" sz="1400" b="1" dirty="0">
                <a:solidFill>
                  <a:srgbClr val="000000"/>
                </a:solidFill>
              </a:rPr>
              <a:t>Strength 2, Circuit Training </a:t>
            </a:r>
            <a:endParaRPr lang="en-US" sz="1100" dirty="0" smtClean="0"/>
          </a:p>
          <a:p>
            <a:pPr marL="771525" lvl="2" indent="-257175" algn="l">
              <a:lnSpc>
                <a:spcPct val="95000"/>
              </a:lnSpc>
              <a:spcBef>
                <a:spcPct val="0"/>
              </a:spcBef>
              <a:buClr>
                <a:srgbClr val="000000"/>
              </a:buClr>
              <a:buSzPct val="80000"/>
              <a:buFont typeface="Courier New" charset="0"/>
              <a:buChar char="o"/>
            </a:pPr>
            <a:r>
              <a:rPr lang="en-US" sz="1400" i="1" dirty="0" smtClean="0">
                <a:solidFill>
                  <a:srgbClr val="000000"/>
                </a:solidFill>
              </a:rPr>
              <a:t>Unit Description:</a:t>
            </a:r>
            <a:r>
              <a:rPr lang="en-US" sz="1400" dirty="0" smtClean="0">
                <a:solidFill>
                  <a:srgbClr val="000000"/>
                </a:solidFill>
              </a:rPr>
              <a:t> Students will identify proper weight room etiquette and safety procedures while completing a full body workout that applies the F.I.T.T. Principle for muscular fitness and introduces or builds upon their foundation of </a:t>
            </a:r>
            <a:r>
              <a:rPr lang="en-US" sz="1400" dirty="0" err="1" smtClean="0">
                <a:solidFill>
                  <a:srgbClr val="000000"/>
                </a:solidFill>
              </a:rPr>
              <a:t>CrossFit</a:t>
            </a:r>
            <a:r>
              <a:rPr lang="en-US" sz="1400" dirty="0" smtClean="0">
                <a:solidFill>
                  <a:srgbClr val="000000"/>
                </a:solidFill>
              </a:rPr>
              <a:t> core lifts. </a:t>
            </a:r>
            <a:endParaRPr lang="en-US" dirty="0" smtClean="0"/>
          </a:p>
          <a:p>
            <a:pPr algn="l" eaLnBrk="1" hangingPunct="1">
              <a:lnSpc>
                <a:spcPct val="95000"/>
              </a:lnSpc>
              <a:spcBef>
                <a:spcPct val="0"/>
              </a:spcBef>
            </a:pPr>
            <a:endParaRPr lang="en-US" sz="1400" b="1" dirty="0" smtClean="0">
              <a:solidFill>
                <a:srgbClr val="000000"/>
              </a:solidFill>
            </a:endParaRPr>
          </a:p>
          <a:p>
            <a:pPr algn="l" eaLnBrk="1" hangingPunct="1">
              <a:lnSpc>
                <a:spcPct val="95000"/>
              </a:lnSpc>
              <a:spcBef>
                <a:spcPct val="0"/>
              </a:spcBef>
            </a:pPr>
            <a:r>
              <a:rPr lang="en-US" sz="1400" b="1" dirty="0" smtClean="0">
                <a:solidFill>
                  <a:srgbClr val="000000"/>
                </a:solidFill>
              </a:rPr>
              <a:t>Strength </a:t>
            </a:r>
            <a:r>
              <a:rPr lang="en-US" sz="1400" b="1" dirty="0">
                <a:solidFill>
                  <a:srgbClr val="000000"/>
                </a:solidFill>
              </a:rPr>
              <a:t>3, Functional Training</a:t>
            </a:r>
            <a:endParaRPr lang="en-US" dirty="0"/>
          </a:p>
          <a:p>
            <a:pPr marL="771525" lvl="2" indent="-257175" algn="l">
              <a:lnSpc>
                <a:spcPct val="95000"/>
              </a:lnSpc>
              <a:spcBef>
                <a:spcPct val="0"/>
              </a:spcBef>
              <a:buClr>
                <a:srgbClr val="000000"/>
              </a:buClr>
              <a:buSzPct val="80000"/>
              <a:buFont typeface="Courier New" charset="0"/>
              <a:buChar char="o"/>
            </a:pPr>
            <a:r>
              <a:rPr lang="en-US" sz="1400" i="1" dirty="0">
                <a:solidFill>
                  <a:srgbClr val="000000"/>
                </a:solidFill>
              </a:rPr>
              <a:t>Unit Description: </a:t>
            </a:r>
            <a:r>
              <a:rPr lang="en-US" sz="1400" dirty="0">
                <a:solidFill>
                  <a:srgbClr val="000000"/>
                </a:solidFill>
              </a:rPr>
              <a:t>Functional Training builds on the foundation of strength and endurance developed in the first two units and teaches students how to develop their muscles in ways that simulate real-life movement patterns. </a:t>
            </a:r>
            <a:r>
              <a:rPr lang="en-US" sz="1400" dirty="0" err="1">
                <a:solidFill>
                  <a:srgbClr val="000000"/>
                </a:solidFill>
              </a:rPr>
              <a:t>CrossFit</a:t>
            </a:r>
            <a:r>
              <a:rPr lang="en-US" sz="1400" dirty="0">
                <a:solidFill>
                  <a:srgbClr val="000000"/>
                </a:solidFill>
              </a:rPr>
              <a:t> Training methods will be applied during this unit. </a:t>
            </a:r>
            <a:r>
              <a:rPr lang="en-US" sz="1400" dirty="0">
                <a:solidFill>
                  <a:srgbClr val="000000"/>
                </a:solidFill>
                <a:latin typeface="Arial" charset="0"/>
              </a:rPr>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10000" y="5401967"/>
            <a:ext cx="5334000" cy="1588676"/>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999" y="5373490"/>
            <a:ext cx="1981201" cy="14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0361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ctrTitle"/>
          </p:nvPr>
        </p:nvSpPr>
        <p:spPr>
          <a:xfrm>
            <a:off x="497205" y="320040"/>
            <a:ext cx="8149590" cy="1051560"/>
          </a:xfrm>
        </p:spPr>
        <p:txBody>
          <a:bodyPr lIns="0" tIns="0" rIns="0" bIns="0">
            <a:normAutofit/>
          </a:bodyPr>
          <a:lstStyle/>
          <a:p>
            <a:pPr>
              <a:lnSpc>
                <a:spcPct val="95000"/>
              </a:lnSpc>
            </a:pPr>
            <a:r>
              <a:rPr lang="en-US" dirty="0" smtClean="0"/>
              <a:t>Methods - The </a:t>
            </a:r>
            <a:r>
              <a:rPr lang="en-US" dirty="0" err="1"/>
              <a:t>Egoscue</a:t>
            </a:r>
            <a:r>
              <a:rPr lang="en-US" dirty="0"/>
              <a:t> Method</a:t>
            </a:r>
          </a:p>
        </p:txBody>
      </p:sp>
      <p:sp>
        <p:nvSpPr>
          <p:cNvPr id="27651" name="Text Box 5"/>
          <p:cNvSpPr txBox="1">
            <a:spLocks noChangeArrowheads="1"/>
          </p:cNvSpPr>
          <p:nvPr/>
        </p:nvSpPr>
        <p:spPr bwMode="auto">
          <a:xfrm>
            <a:off x="304800" y="1447800"/>
            <a:ext cx="3733800" cy="21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dirty="0">
                <a:solidFill>
                  <a:srgbClr val="000000"/>
                </a:solidFill>
                <a:latin typeface="+mn-lt"/>
              </a:rPr>
              <a:t>A series of postural fitness exercises that strengthen and stretch the body empowering individuals to regain proper body alignment and function</a:t>
            </a:r>
            <a:r>
              <a:rPr lang="en-US" dirty="0" smtClean="0">
                <a:solidFill>
                  <a:srgbClr val="000000"/>
                </a:solidFill>
                <a:latin typeface="+mn-lt"/>
              </a:rPr>
              <a:t>.</a:t>
            </a:r>
            <a:endParaRPr lang="en-US" sz="1300" dirty="0">
              <a:solidFill>
                <a:srgbClr val="000000"/>
              </a:solidFill>
              <a:latin typeface="+mn-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1524000"/>
            <a:ext cx="4114800" cy="198966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444" y="4930422"/>
            <a:ext cx="7789334" cy="1622778"/>
          </a:xfrm>
          <a:prstGeom prst="rect">
            <a:avLst/>
          </a:prstGeom>
        </p:spPr>
      </p:pic>
      <p:sp>
        <p:nvSpPr>
          <p:cNvPr id="5" name="Rectangle 4"/>
          <p:cNvSpPr/>
          <p:nvPr/>
        </p:nvSpPr>
        <p:spPr>
          <a:xfrm>
            <a:off x="304800" y="3581400"/>
            <a:ext cx="8686800" cy="1200329"/>
          </a:xfrm>
          <a:prstGeom prst="rect">
            <a:avLst/>
          </a:prstGeom>
        </p:spPr>
        <p:txBody>
          <a:bodyPr wrap="square">
            <a:spAutoFit/>
          </a:bodyPr>
          <a:lstStyle/>
          <a:p>
            <a:r>
              <a:rPr lang="en-US" dirty="0"/>
              <a:t>Pronounced (E-</a:t>
            </a:r>
            <a:r>
              <a:rPr lang="en-US" dirty="0" err="1"/>
              <a:t>gos</a:t>
            </a:r>
            <a:r>
              <a:rPr lang="en-US" dirty="0"/>
              <a:t>-</a:t>
            </a:r>
            <a:r>
              <a:rPr lang="en-US" dirty="0" err="1"/>
              <a:t>que</a:t>
            </a:r>
            <a:r>
              <a:rPr lang="en-US" dirty="0"/>
              <a:t>) and </a:t>
            </a:r>
            <a:r>
              <a:rPr lang="en-US" dirty="0" smtClean="0"/>
              <a:t>is </a:t>
            </a:r>
            <a:r>
              <a:rPr lang="en-US" dirty="0"/>
              <a:t>deeply rooted in the belief that your body will never let you down. Your design isn't flawed, your posture is. </a:t>
            </a:r>
          </a:p>
          <a:p>
            <a:r>
              <a:rPr lang="en-US" dirty="0" smtClean="0"/>
              <a:t>It is a </a:t>
            </a:r>
            <a:r>
              <a:rPr lang="en-US" dirty="0"/>
              <a:t>series of gentle corrective </a:t>
            </a:r>
            <a:r>
              <a:rPr lang="en-US" dirty="0" smtClean="0"/>
              <a:t>exercises that can bring </a:t>
            </a:r>
            <a:r>
              <a:rPr lang="en-US" dirty="0"/>
              <a:t>your posture back into balance, thus returning your body to proper function. </a:t>
            </a:r>
          </a:p>
        </p:txBody>
      </p:sp>
    </p:spTree>
    <p:extLst>
      <p:ext uri="{BB962C8B-B14F-4D97-AF65-F5344CB8AC3E}">
        <p14:creationId xmlns:p14="http://schemas.microsoft.com/office/powerpoint/2010/main" val="9378512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914400"/>
            <a:ext cx="529209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320" y="1005840"/>
            <a:ext cx="3273267" cy="25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Grp="1" noChangeArrowheads="1"/>
          </p:cNvSpPr>
          <p:nvPr>
            <p:ph type="ctrTitle"/>
          </p:nvPr>
        </p:nvSpPr>
        <p:spPr>
          <a:xfrm>
            <a:off x="0" y="381000"/>
            <a:ext cx="8686800" cy="640080"/>
          </a:xfrm>
        </p:spPr>
        <p:txBody>
          <a:bodyPr lIns="0" tIns="0" rIns="0" bIns="0">
            <a:normAutofit fontScale="90000"/>
          </a:bodyPr>
          <a:lstStyle/>
          <a:p>
            <a:pPr>
              <a:lnSpc>
                <a:spcPct val="95000"/>
              </a:lnSpc>
            </a:pPr>
            <a:r>
              <a:rPr lang="en-US" dirty="0" smtClean="0"/>
              <a:t>Methods - Adventure </a:t>
            </a:r>
            <a:r>
              <a:rPr lang="en-US" dirty="0" smtClean="0"/>
              <a:t>Fitness – </a:t>
            </a:r>
            <a:r>
              <a:rPr lang="en-US" dirty="0" smtClean="0"/>
              <a:t>The </a:t>
            </a:r>
            <a:r>
              <a:rPr lang="en-US" dirty="0" err="1" smtClean="0"/>
              <a:t>Railyard</a:t>
            </a:r>
            <a:endParaRPr lang="en-US" dirty="0"/>
          </a:p>
        </p:txBody>
      </p:sp>
      <p:pic>
        <p:nvPicPr>
          <p:cNvPr id="2" name="Picture 1" descr="IMG_0443.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2800" y="3905250"/>
            <a:ext cx="3530600" cy="2647950"/>
          </a:xfrm>
          <a:prstGeom prst="rect">
            <a:avLst/>
          </a:prstGeom>
        </p:spPr>
      </p:pic>
      <p:pic>
        <p:nvPicPr>
          <p:cNvPr id="3" name="Picture 2" descr="IMG_0268.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05400" y="3810000"/>
            <a:ext cx="3657600" cy="2743200"/>
          </a:xfrm>
          <a:prstGeom prst="rect">
            <a:avLst/>
          </a:prstGeom>
        </p:spPr>
      </p:pic>
    </p:spTree>
    <p:extLst>
      <p:ext uri="{BB962C8B-B14F-4D97-AF65-F5344CB8AC3E}">
        <p14:creationId xmlns:p14="http://schemas.microsoft.com/office/powerpoint/2010/main" val="103914609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subTitle" idx="1"/>
          </p:nvPr>
        </p:nvSpPr>
        <p:spPr>
          <a:xfrm>
            <a:off x="497205" y="1645920"/>
            <a:ext cx="3959067" cy="4434840"/>
          </a:xfrm>
        </p:spPr>
        <p:txBody>
          <a:bodyPr lIns="0" tIns="0" rIns="0" bIns="0"/>
          <a:lstStyle/>
          <a:p>
            <a:pPr lvl="1" indent="-308610" algn="l">
              <a:lnSpc>
                <a:spcPct val="95000"/>
              </a:lnSpc>
              <a:spcBef>
                <a:spcPct val="0"/>
              </a:spcBef>
              <a:buClr>
                <a:srgbClr val="000000"/>
              </a:buClr>
              <a:buFontTx/>
              <a:buChar char="•"/>
            </a:pPr>
            <a:r>
              <a:rPr lang="en-US" dirty="0">
                <a:solidFill>
                  <a:srgbClr val="000000"/>
                </a:solidFill>
                <a:latin typeface="Arial" charset="0"/>
              </a:rPr>
              <a:t>Medicine Balls</a:t>
            </a:r>
            <a:endParaRPr lang="en-US" dirty="0">
              <a:latin typeface="Times New Roman" charset="0"/>
            </a:endParaRPr>
          </a:p>
          <a:p>
            <a:pPr lvl="1" indent="-308610" algn="l">
              <a:lnSpc>
                <a:spcPct val="95000"/>
              </a:lnSpc>
              <a:spcBef>
                <a:spcPct val="0"/>
              </a:spcBef>
              <a:buClr>
                <a:srgbClr val="000000"/>
              </a:buClr>
              <a:buFontTx/>
              <a:buChar char="•"/>
            </a:pPr>
            <a:r>
              <a:rPr lang="en-US" dirty="0">
                <a:solidFill>
                  <a:srgbClr val="000000"/>
                </a:solidFill>
                <a:latin typeface="Arial" charset="0"/>
              </a:rPr>
              <a:t>Body Weight Training</a:t>
            </a:r>
            <a:endParaRPr lang="en-US" dirty="0">
              <a:latin typeface="Times New Roman" charset="0"/>
            </a:endParaRPr>
          </a:p>
          <a:p>
            <a:pPr lvl="1" indent="-308610" algn="l">
              <a:lnSpc>
                <a:spcPct val="95000"/>
              </a:lnSpc>
              <a:spcBef>
                <a:spcPct val="0"/>
              </a:spcBef>
              <a:buClr>
                <a:srgbClr val="000000"/>
              </a:buClr>
              <a:buFontTx/>
              <a:buChar char="•"/>
            </a:pPr>
            <a:r>
              <a:rPr lang="en-US" dirty="0">
                <a:solidFill>
                  <a:srgbClr val="000000"/>
                </a:solidFill>
                <a:latin typeface="Arial" charset="0"/>
              </a:rPr>
              <a:t>Suspension </a:t>
            </a:r>
            <a:r>
              <a:rPr lang="en-US" dirty="0" smtClean="0">
                <a:solidFill>
                  <a:srgbClr val="000000"/>
                </a:solidFill>
                <a:latin typeface="Arial" charset="0"/>
              </a:rPr>
              <a:t>Training</a:t>
            </a:r>
          </a:p>
          <a:p>
            <a:pPr lvl="1" indent="-308610" algn="l">
              <a:lnSpc>
                <a:spcPct val="95000"/>
              </a:lnSpc>
              <a:spcBef>
                <a:spcPct val="0"/>
              </a:spcBef>
              <a:buClr>
                <a:srgbClr val="000000"/>
              </a:buClr>
              <a:buFontTx/>
              <a:buChar char="•"/>
            </a:pPr>
            <a:r>
              <a:rPr lang="en-US" dirty="0" smtClean="0">
                <a:solidFill>
                  <a:srgbClr val="000000"/>
                </a:solidFill>
                <a:latin typeface="Arial" charset="0"/>
              </a:rPr>
              <a:t>Dumbbells</a:t>
            </a:r>
            <a:endParaRPr lang="en-US" dirty="0">
              <a:latin typeface="Times New Roman" charset="0"/>
            </a:endParaRPr>
          </a:p>
          <a:p>
            <a:pPr lvl="1" indent="-308610" algn="l">
              <a:lnSpc>
                <a:spcPct val="95000"/>
              </a:lnSpc>
              <a:spcBef>
                <a:spcPct val="0"/>
              </a:spcBef>
              <a:buClr>
                <a:srgbClr val="000000"/>
              </a:buClr>
              <a:buFontTx/>
              <a:buChar char="•"/>
            </a:pPr>
            <a:r>
              <a:rPr lang="en-US" dirty="0" smtClean="0">
                <a:solidFill>
                  <a:srgbClr val="000000"/>
                </a:solidFill>
                <a:latin typeface="Arial" charset="0"/>
              </a:rPr>
              <a:t>App based workouts</a:t>
            </a:r>
            <a:endParaRPr lang="en-US" dirty="0">
              <a:latin typeface="Times New Roman" charset="0"/>
            </a:endParaRPr>
          </a:p>
          <a:p>
            <a:pPr lvl="1" indent="-308610" algn="l">
              <a:lnSpc>
                <a:spcPct val="95000"/>
              </a:lnSpc>
              <a:spcBef>
                <a:spcPct val="0"/>
              </a:spcBef>
              <a:buClr>
                <a:srgbClr val="000000"/>
              </a:buClr>
              <a:buFontTx/>
              <a:buChar char="•"/>
            </a:pPr>
            <a:r>
              <a:rPr lang="en-US" dirty="0">
                <a:solidFill>
                  <a:srgbClr val="000000"/>
                </a:solidFill>
                <a:latin typeface="Arial" charset="0"/>
              </a:rPr>
              <a:t>Use your environment</a:t>
            </a:r>
            <a:endParaRPr lang="en-US" dirty="0">
              <a:latin typeface="Times New Roman" charset="0"/>
            </a:endParaRPr>
          </a:p>
          <a:p>
            <a:pPr marL="771525" lvl="2" indent="-257175" algn="l">
              <a:lnSpc>
                <a:spcPct val="95000"/>
              </a:lnSpc>
              <a:spcBef>
                <a:spcPct val="0"/>
              </a:spcBef>
              <a:buClr>
                <a:srgbClr val="000000"/>
              </a:buClr>
              <a:buSzPct val="80000"/>
              <a:buFont typeface="Courier New" charset="0"/>
              <a:buChar char="o"/>
            </a:pPr>
            <a:r>
              <a:rPr lang="en-US" sz="1600" dirty="0">
                <a:solidFill>
                  <a:srgbClr val="000000"/>
                </a:solidFill>
                <a:latin typeface="Arial" charset="0"/>
              </a:rPr>
              <a:t>Stair workouts</a:t>
            </a:r>
            <a:endParaRPr lang="en-US" sz="1600" dirty="0">
              <a:latin typeface="Times New Roman" charset="0"/>
            </a:endParaRPr>
          </a:p>
          <a:p>
            <a:pPr marL="771525" lvl="2" indent="-257175" algn="l">
              <a:lnSpc>
                <a:spcPct val="95000"/>
              </a:lnSpc>
              <a:spcBef>
                <a:spcPct val="0"/>
              </a:spcBef>
              <a:buClr>
                <a:srgbClr val="000000"/>
              </a:buClr>
              <a:buSzPct val="80000"/>
              <a:buFont typeface="Courier New" charset="0"/>
              <a:buChar char="o"/>
            </a:pPr>
            <a:r>
              <a:rPr lang="en-US" sz="1600" dirty="0">
                <a:solidFill>
                  <a:srgbClr val="000000"/>
                </a:solidFill>
                <a:latin typeface="Arial" charset="0"/>
              </a:rPr>
              <a:t>Hills, bleachers</a:t>
            </a:r>
          </a:p>
          <a:p>
            <a:pPr marL="514350" lvl="2" algn="l">
              <a:lnSpc>
                <a:spcPct val="95000"/>
              </a:lnSpc>
              <a:spcBef>
                <a:spcPct val="0"/>
              </a:spcBef>
              <a:buClr>
                <a:srgbClr val="000000"/>
              </a:buClr>
              <a:buSzPct val="80000"/>
            </a:pPr>
            <a:endParaRPr lang="en-US" dirty="0">
              <a:solidFill>
                <a:srgbClr val="000000"/>
              </a:solidFill>
              <a:latin typeface="Arial" charset="0"/>
            </a:endParaRPr>
          </a:p>
        </p:txBody>
      </p:sp>
      <p:pic>
        <p:nvPicPr>
          <p:cNvPr id="4" name="Picture 3" descr="photo 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83820" y="3429000"/>
            <a:ext cx="3702980" cy="2765663"/>
          </a:xfrm>
          <a:prstGeom prst="rect">
            <a:avLst/>
          </a:prstGeom>
        </p:spPr>
      </p:pic>
      <p:pic>
        <p:nvPicPr>
          <p:cNvPr id="2" name="Picture 1" descr="photo 2.JPG"/>
          <p:cNvPicPr>
            <a:picLocks noChangeAspect="1"/>
          </p:cNvPicPr>
          <p:nvPr/>
        </p:nvPicPr>
        <p:blipFill rotWithShape="1">
          <a:blip r:embed="rId4">
            <a:extLst>
              <a:ext uri="{28A0092B-C50C-407E-A947-70E740481C1C}">
                <a14:useLocalDpi xmlns:a14="http://schemas.microsoft.com/office/drawing/2010/main" val="0"/>
              </a:ext>
            </a:extLst>
          </a:blip>
          <a:srcRect l="9792" t="11925" r="7917" b="16945"/>
          <a:stretch/>
        </p:blipFill>
        <p:spPr>
          <a:xfrm>
            <a:off x="4572001" y="533400"/>
            <a:ext cx="4343399" cy="2803966"/>
          </a:xfrm>
          <a:prstGeom prst="rect">
            <a:avLst/>
          </a:prstGeom>
        </p:spPr>
      </p:pic>
      <p:pic>
        <p:nvPicPr>
          <p:cNvPr id="3" name="Picture 2" descr="2011-10-27_07-44-49_876.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895601" y="3276599"/>
            <a:ext cx="2590799" cy="3529161"/>
          </a:xfrm>
          <a:prstGeom prst="rect">
            <a:avLst/>
          </a:prstGeom>
        </p:spPr>
      </p:pic>
      <p:sp>
        <p:nvSpPr>
          <p:cNvPr id="9" name="Rectangle 1"/>
          <p:cNvSpPr txBox="1">
            <a:spLocks noChangeArrowheads="1"/>
          </p:cNvSpPr>
          <p:nvPr/>
        </p:nvSpPr>
        <p:spPr>
          <a:xfrm>
            <a:off x="533400" y="304800"/>
            <a:ext cx="5257800" cy="1051560"/>
          </a:xfrm>
          <a:prstGeom prst="rect">
            <a:avLst/>
          </a:prstGeom>
          <a:solidFill>
            <a:schemeClr val="tx2"/>
          </a:solidFill>
        </p:spPr>
        <p:txBody>
          <a:bodyPr vert="horz" lIns="0" tIns="0" rIns="0" bIns="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a:lnSpc>
                <a:spcPct val="95000"/>
              </a:lnSpc>
            </a:pPr>
            <a:r>
              <a:rPr lang="en-US" smtClean="0"/>
              <a:t>Methods - Mobile Gym</a:t>
            </a:r>
            <a:endParaRPr lang="en-US" dirty="0"/>
          </a:p>
        </p:txBody>
      </p:sp>
    </p:spTree>
    <p:extLst>
      <p:ext uri="{BB962C8B-B14F-4D97-AF65-F5344CB8AC3E}">
        <p14:creationId xmlns:p14="http://schemas.microsoft.com/office/powerpoint/2010/main" val="3738439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ctrTitle"/>
          </p:nvPr>
        </p:nvSpPr>
        <p:spPr>
          <a:xfrm>
            <a:off x="525780" y="342900"/>
            <a:ext cx="8149590" cy="1051560"/>
          </a:xfrm>
        </p:spPr>
        <p:txBody>
          <a:bodyPr lIns="0" tIns="0" rIns="0" bIns="0">
            <a:normAutofit/>
          </a:bodyPr>
          <a:lstStyle/>
          <a:p>
            <a:pPr>
              <a:lnSpc>
                <a:spcPct val="95000"/>
              </a:lnSpc>
            </a:pPr>
            <a:r>
              <a:rPr lang="en-US" dirty="0" smtClean="0"/>
              <a:t>Methods </a:t>
            </a:r>
            <a:r>
              <a:rPr lang="en-US" dirty="0" err="1" smtClean="0"/>
              <a:t>CrossFit</a:t>
            </a:r>
            <a:r>
              <a:rPr lang="en-US" dirty="0"/>
              <a:t>: </a:t>
            </a:r>
            <a:r>
              <a:rPr lang="en-US" dirty="0">
                <a:hlinkClick r:id="rId5"/>
              </a:rPr>
              <a:t>www.crossfit.com</a:t>
            </a:r>
            <a:r>
              <a:rPr lang="en-US" dirty="0"/>
              <a:t> </a:t>
            </a:r>
          </a:p>
        </p:txBody>
      </p:sp>
      <p:sp>
        <p:nvSpPr>
          <p:cNvPr id="30723" name="Rectangle 2"/>
          <p:cNvSpPr>
            <a:spLocks noGrp="1" noChangeArrowheads="1"/>
          </p:cNvSpPr>
          <p:nvPr>
            <p:ph type="subTitle" idx="1"/>
          </p:nvPr>
        </p:nvSpPr>
        <p:spPr>
          <a:xfrm>
            <a:off x="0" y="1577340"/>
            <a:ext cx="3481864" cy="4383405"/>
          </a:xfrm>
        </p:spPr>
        <p:txBody>
          <a:bodyPr lIns="0" tIns="0" rIns="0" bIns="0">
            <a:normAutofit/>
          </a:bodyPr>
          <a:lstStyle/>
          <a:p>
            <a:pPr lvl="1" indent="-308610" algn="l">
              <a:lnSpc>
                <a:spcPct val="95000"/>
              </a:lnSpc>
              <a:spcBef>
                <a:spcPct val="0"/>
              </a:spcBef>
              <a:buClr>
                <a:srgbClr val="000000"/>
              </a:buClr>
              <a:buFontTx/>
              <a:buChar char="•"/>
            </a:pPr>
            <a:r>
              <a:rPr lang="en-US" sz="2400" dirty="0" smtClean="0">
                <a:solidFill>
                  <a:srgbClr val="000000"/>
                </a:solidFill>
              </a:rPr>
              <a:t>Getting </a:t>
            </a:r>
            <a:r>
              <a:rPr lang="en-US" sz="2400" dirty="0">
                <a:solidFill>
                  <a:srgbClr val="000000"/>
                </a:solidFill>
              </a:rPr>
              <a:t>a lot out of a little (time/equipment/cost)</a:t>
            </a:r>
            <a:endParaRPr lang="en-US" dirty="0"/>
          </a:p>
          <a:p>
            <a:pPr lvl="1" indent="-308610" algn="l">
              <a:lnSpc>
                <a:spcPct val="95000"/>
              </a:lnSpc>
              <a:spcBef>
                <a:spcPct val="0"/>
              </a:spcBef>
              <a:buClr>
                <a:srgbClr val="000000"/>
              </a:buClr>
              <a:buFontTx/>
              <a:buChar char="•"/>
            </a:pPr>
            <a:r>
              <a:rPr lang="en-US" sz="2400" dirty="0">
                <a:solidFill>
                  <a:srgbClr val="000000"/>
                </a:solidFill>
              </a:rPr>
              <a:t>Scaling </a:t>
            </a:r>
            <a:r>
              <a:rPr lang="en-US" sz="2400" dirty="0" smtClean="0">
                <a:solidFill>
                  <a:srgbClr val="000000"/>
                </a:solidFill>
              </a:rPr>
              <a:t>workouts: Focus </a:t>
            </a:r>
            <a:r>
              <a:rPr lang="en-US" sz="2400" dirty="0">
                <a:solidFill>
                  <a:srgbClr val="000000"/>
                </a:solidFill>
              </a:rPr>
              <a:t>on technique and building slowly, incremental goals </a:t>
            </a:r>
            <a:r>
              <a:rPr lang="en-US" sz="1400" dirty="0">
                <a:solidFill>
                  <a:srgbClr val="000000"/>
                </a:solidFill>
              </a:rPr>
              <a:t>(authentic formative assessment) </a:t>
            </a:r>
            <a:endParaRPr lang="en-US" sz="1400" dirty="0"/>
          </a:p>
          <a:p>
            <a:pPr lvl="1" indent="-308610" algn="l">
              <a:lnSpc>
                <a:spcPct val="95000"/>
              </a:lnSpc>
              <a:spcBef>
                <a:spcPct val="0"/>
              </a:spcBef>
              <a:buClr>
                <a:srgbClr val="000000"/>
              </a:buClr>
              <a:buFontTx/>
              <a:buChar char="•"/>
            </a:pPr>
            <a:r>
              <a:rPr lang="en-US" sz="2400" dirty="0">
                <a:solidFill>
                  <a:srgbClr val="000000"/>
                </a:solidFill>
              </a:rPr>
              <a:t>Getting Comfortable being Uncomfortable</a:t>
            </a:r>
            <a:endParaRPr lang="en-US" dirty="0"/>
          </a:p>
          <a:p>
            <a:pPr algn="l" eaLnBrk="1" hangingPunct="1">
              <a:lnSpc>
                <a:spcPct val="95000"/>
              </a:lnSpc>
              <a:spcBef>
                <a:spcPct val="0"/>
              </a:spcBef>
              <a:buClr>
                <a:srgbClr val="000000"/>
              </a:buClr>
            </a:pPr>
            <a:endParaRPr lang="en-US" sz="2800" dirty="0">
              <a:solidFill>
                <a:srgbClr val="000000"/>
              </a:solidFill>
              <a:latin typeface="Arial" charset="0"/>
            </a:endParaRPr>
          </a:p>
        </p:txBody>
      </p:sp>
      <p:sp>
        <p:nvSpPr>
          <p:cNvPr id="30724" name="Text Box 4"/>
          <p:cNvSpPr txBox="1">
            <a:spLocks noChangeArrowheads="1"/>
          </p:cNvSpPr>
          <p:nvPr/>
        </p:nvSpPr>
        <p:spPr bwMode="auto">
          <a:xfrm>
            <a:off x="2630329" y="5912168"/>
            <a:ext cx="6092190"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sz="3200" b="1">
                <a:solidFill>
                  <a:srgbClr val="000000"/>
                </a:solidFill>
                <a:latin typeface="Arial" charset="0"/>
              </a:rPr>
              <a:t>This is what we </a:t>
            </a:r>
            <a:r>
              <a:rPr lang="ja-JP" altLang="en-US" sz="3200" b="1">
                <a:solidFill>
                  <a:srgbClr val="000000"/>
                </a:solidFill>
                <a:latin typeface="Arial" charset="0"/>
              </a:rPr>
              <a:t>“</a:t>
            </a:r>
            <a:r>
              <a:rPr lang="en-US" sz="3200" b="1">
                <a:solidFill>
                  <a:srgbClr val="000000"/>
                </a:solidFill>
                <a:latin typeface="Arial" charset="0"/>
              </a:rPr>
              <a:t>GET TO DO</a:t>
            </a:r>
            <a:r>
              <a:rPr lang="ja-JP" altLang="en-US" sz="3200" b="1">
                <a:solidFill>
                  <a:srgbClr val="000000"/>
                </a:solidFill>
                <a:latin typeface="Arial" charset="0"/>
              </a:rPr>
              <a:t>”</a:t>
            </a:r>
            <a:r>
              <a:rPr lang="en-US" sz="3200" b="1">
                <a:solidFill>
                  <a:srgbClr val="000000"/>
                </a:solidFill>
                <a:latin typeface="Arial" charset="0"/>
              </a:rPr>
              <a:t>!</a:t>
            </a:r>
          </a:p>
        </p:txBody>
      </p:sp>
      <p:pic>
        <p:nvPicPr>
          <p:cNvPr id="6" name="CrossFitRAW (2).MOD">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611880" y="1508760"/>
            <a:ext cx="5349240"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31958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5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13813" cy="914400"/>
          </a:xfrm>
        </p:spPr>
        <p:txBody>
          <a:bodyPr/>
          <a:lstStyle/>
          <a:p>
            <a:r>
              <a:rPr lang="en-US" dirty="0" smtClean="0"/>
              <a:t>Methods - </a:t>
            </a:r>
            <a:r>
              <a:rPr lang="en-US" dirty="0" err="1" smtClean="0"/>
              <a:t>CrossFit</a:t>
            </a:r>
            <a:endParaRPr lang="en-US" dirty="0"/>
          </a:p>
        </p:txBody>
      </p:sp>
      <p:pic>
        <p:nvPicPr>
          <p:cNvPr id="5" name="Content Placeholder 4" descr="photo 1.JPG"/>
          <p:cNvPicPr>
            <a:picLocks noGrp="1" noChangeAspect="1"/>
          </p:cNvPicPr>
          <p:nvPr>
            <p:ph sz="half" idx="1"/>
          </p:nvPr>
        </p:nvPicPr>
        <p:blipFill>
          <a:blip r:embed="rId2" cstate="print">
            <a:extLst>
              <a:ext uri="{28A0092B-C50C-407E-A947-70E740481C1C}">
                <a14:useLocalDpi xmlns:a14="http://schemas.microsoft.com/office/drawing/2010/main"/>
              </a:ext>
            </a:extLst>
          </a:blip>
          <a:srcRect/>
          <a:stretch>
            <a:fillRect/>
          </a:stretch>
        </p:blipFill>
        <p:spPr>
          <a:xfrm>
            <a:off x="1117600" y="3047999"/>
            <a:ext cx="3127887" cy="3228975"/>
          </a:xfrm>
        </p:spPr>
      </p:pic>
      <p:sp>
        <p:nvSpPr>
          <p:cNvPr id="3" name="TextBox 2"/>
          <p:cNvSpPr txBox="1"/>
          <p:nvPr/>
        </p:nvSpPr>
        <p:spPr>
          <a:xfrm>
            <a:off x="381000" y="1524000"/>
            <a:ext cx="8001000" cy="1477328"/>
          </a:xfrm>
          <a:prstGeom prst="rect">
            <a:avLst/>
          </a:prstGeom>
          <a:noFill/>
        </p:spPr>
        <p:txBody>
          <a:bodyPr wrap="square" rtlCol="0">
            <a:spAutoFit/>
          </a:bodyPr>
          <a:lstStyle/>
          <a:p>
            <a:pPr marL="285750" indent="-285750">
              <a:buFont typeface="Wingdings" charset="2"/>
              <a:buChar char="q"/>
            </a:pPr>
            <a:r>
              <a:rPr lang="en-US" dirty="0" smtClean="0"/>
              <a:t>Using </a:t>
            </a:r>
            <a:r>
              <a:rPr lang="en-US" dirty="0" err="1" smtClean="0"/>
              <a:t>CrossFit</a:t>
            </a:r>
            <a:r>
              <a:rPr lang="en-US" dirty="0" smtClean="0"/>
              <a:t> principals are safe and cost effective.</a:t>
            </a:r>
          </a:p>
          <a:p>
            <a:pPr marL="285750" indent="-285750">
              <a:buFont typeface="Wingdings" charset="2"/>
              <a:buChar char="q"/>
            </a:pPr>
            <a:r>
              <a:rPr lang="en-US" dirty="0" smtClean="0"/>
              <a:t>Be sure to scale the difficulty and pace of workouts for you students levels.</a:t>
            </a:r>
          </a:p>
          <a:p>
            <a:pPr marL="285750" indent="-285750">
              <a:buFont typeface="Wingdings" charset="2"/>
              <a:buChar char="q"/>
            </a:pPr>
            <a:r>
              <a:rPr lang="en-US" dirty="0" smtClean="0"/>
              <a:t>Enough equipment to instruct an entire class can easily be purchased for the same cost a one </a:t>
            </a:r>
            <a:r>
              <a:rPr lang="en-US" dirty="0" err="1" smtClean="0"/>
              <a:t>selectorized</a:t>
            </a:r>
            <a:r>
              <a:rPr lang="en-US" dirty="0" smtClean="0"/>
              <a:t> machine.</a:t>
            </a:r>
            <a:endParaRPr lang="en-US" dirty="0"/>
          </a:p>
        </p:txBody>
      </p:sp>
      <p:pic>
        <p:nvPicPr>
          <p:cNvPr id="7" name="Content Placeholder 6" descr="photo 1.JPG"/>
          <p:cNvPicPr>
            <a:picLocks noGrp="1" noChangeAspect="1"/>
          </p:cNvPicPr>
          <p:nvPr>
            <p:ph sz="half" idx="2"/>
          </p:nvPr>
        </p:nvPicPr>
        <p:blipFill>
          <a:blip r:embed="rId3">
            <a:extLst>
              <a:ext uri="{28A0092B-C50C-407E-A947-70E740481C1C}">
                <a14:useLocalDpi xmlns:a14="http://schemas.microsoft.com/office/drawing/2010/main" val="0"/>
              </a:ext>
            </a:extLst>
          </a:blip>
          <a:srcRect l="13832" r="13832"/>
          <a:stretch>
            <a:fillRect/>
          </a:stretch>
        </p:blipFill>
        <p:spPr>
          <a:xfrm>
            <a:off x="5147534" y="3016639"/>
            <a:ext cx="3158266" cy="3260336"/>
          </a:xfrm>
        </p:spPr>
      </p:pic>
    </p:spTree>
    <p:extLst>
      <p:ext uri="{BB962C8B-B14F-4D97-AF65-F5344CB8AC3E}">
        <p14:creationId xmlns:p14="http://schemas.microsoft.com/office/powerpoint/2010/main" val="1341190490"/>
      </p:ext>
    </p:extLst>
  </p:cSld>
  <p:clrMapOvr>
    <a:masterClrMapping/>
  </p:clrMapOvr>
  <p:transition xmlns:p14="http://schemas.microsoft.com/office/powerpoint/2010/mai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ctrTitle"/>
          </p:nvPr>
        </p:nvSpPr>
        <p:spPr>
          <a:xfrm>
            <a:off x="497205" y="320040"/>
            <a:ext cx="8149590" cy="1051560"/>
          </a:xfrm>
        </p:spPr>
        <p:txBody>
          <a:bodyPr lIns="0" tIns="0" rIns="0" bIns="0">
            <a:normAutofit/>
          </a:bodyPr>
          <a:lstStyle/>
          <a:p>
            <a:pPr>
              <a:lnSpc>
                <a:spcPct val="95000"/>
              </a:lnSpc>
            </a:pPr>
            <a:r>
              <a:rPr lang="en-US" dirty="0" smtClean="0"/>
              <a:t>Methods – </a:t>
            </a:r>
            <a:r>
              <a:rPr lang="en-US" dirty="0" err="1" smtClean="0"/>
              <a:t>CrossFit</a:t>
            </a:r>
            <a:r>
              <a:rPr lang="en-US" dirty="0" smtClean="0"/>
              <a:t> </a:t>
            </a:r>
            <a:r>
              <a:rPr lang="en-US" dirty="0" err="1" smtClean="0"/>
              <a:t>Tabata</a:t>
            </a:r>
            <a:r>
              <a:rPr lang="en-US" dirty="0" smtClean="0"/>
              <a:t> </a:t>
            </a:r>
            <a:r>
              <a:rPr lang="en-US" dirty="0"/>
              <a:t>Workout</a:t>
            </a:r>
          </a:p>
        </p:txBody>
      </p:sp>
      <p:sp>
        <p:nvSpPr>
          <p:cNvPr id="32771" name="Rectangle 2"/>
          <p:cNvSpPr>
            <a:spLocks noGrp="1" noChangeArrowheads="1"/>
          </p:cNvSpPr>
          <p:nvPr>
            <p:ph type="subTitle" idx="1"/>
          </p:nvPr>
        </p:nvSpPr>
        <p:spPr>
          <a:xfrm>
            <a:off x="497205" y="1645920"/>
            <a:ext cx="8149590" cy="1249679"/>
          </a:xfrm>
        </p:spPr>
        <p:txBody>
          <a:bodyPr lIns="0" tIns="0" rIns="0" bIns="0">
            <a:normAutofit/>
          </a:bodyPr>
          <a:lstStyle/>
          <a:p>
            <a:pPr lvl="1" indent="-308610" algn="l">
              <a:lnSpc>
                <a:spcPct val="95000"/>
              </a:lnSpc>
              <a:spcBef>
                <a:spcPct val="0"/>
              </a:spcBef>
              <a:buClr>
                <a:srgbClr val="000000"/>
              </a:buClr>
              <a:buFontTx/>
              <a:buChar char="•"/>
            </a:pPr>
            <a:r>
              <a:rPr lang="en-US" sz="2400" dirty="0">
                <a:solidFill>
                  <a:srgbClr val="000000"/>
                </a:solidFill>
              </a:rPr>
              <a:t>Rounds of 20 seconds work, 10 seconds rest; pull-ups, push-ups, sit-up, </a:t>
            </a:r>
            <a:r>
              <a:rPr lang="en-US" sz="2400" dirty="0" smtClean="0">
                <a:solidFill>
                  <a:srgbClr val="000000"/>
                </a:solidFill>
              </a:rPr>
              <a:t>squats</a:t>
            </a:r>
          </a:p>
          <a:p>
            <a:pPr lvl="2" indent="-308610" algn="l">
              <a:lnSpc>
                <a:spcPct val="95000"/>
              </a:lnSpc>
              <a:spcBef>
                <a:spcPct val="0"/>
              </a:spcBef>
              <a:buClr>
                <a:srgbClr val="000000"/>
              </a:buClr>
              <a:buFontTx/>
              <a:buChar char="•"/>
            </a:pPr>
            <a:r>
              <a:rPr lang="en-US" dirty="0" smtClean="0">
                <a:solidFill>
                  <a:srgbClr val="000000"/>
                </a:solidFill>
              </a:rPr>
              <a:t>Provides a great opportunity for instructional refocusing and practice.</a:t>
            </a:r>
            <a:endParaRPr lang="en-US" dirty="0"/>
          </a:p>
          <a:p>
            <a:pPr algn="l" eaLnBrk="1" hangingPunct="1">
              <a:lnSpc>
                <a:spcPct val="95000"/>
              </a:lnSpc>
              <a:spcBef>
                <a:spcPct val="0"/>
              </a:spcBef>
              <a:buClr>
                <a:srgbClr val="000000"/>
              </a:buClr>
            </a:pPr>
            <a:endParaRPr lang="en-US" sz="2800" dirty="0">
              <a:solidFill>
                <a:srgbClr val="000000"/>
              </a:solidFill>
              <a:latin typeface="Arial"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3000" y="3721100"/>
            <a:ext cx="7366000" cy="2222500"/>
          </a:xfrm>
          <a:prstGeom prst="rect">
            <a:avLst/>
          </a:prstGeom>
        </p:spPr>
      </p:pic>
    </p:spTree>
    <p:extLst>
      <p:ext uri="{BB962C8B-B14F-4D97-AF65-F5344CB8AC3E}">
        <p14:creationId xmlns:p14="http://schemas.microsoft.com/office/powerpoint/2010/main" val="226083316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ctrTitle"/>
          </p:nvPr>
        </p:nvSpPr>
        <p:spPr>
          <a:xfrm>
            <a:off x="0" y="320040"/>
            <a:ext cx="3160395" cy="1051560"/>
          </a:xfrm>
        </p:spPr>
        <p:txBody>
          <a:bodyPr lIns="0" tIns="0" rIns="0" bIns="0">
            <a:normAutofit/>
          </a:bodyPr>
          <a:lstStyle/>
          <a:p>
            <a:pPr>
              <a:lnSpc>
                <a:spcPct val="95000"/>
              </a:lnSpc>
            </a:pPr>
            <a:r>
              <a:rPr lang="en-US" dirty="0"/>
              <a:t>Challenges</a:t>
            </a:r>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6130" y="141447"/>
            <a:ext cx="4682014" cy="555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p:cNvSpPr txBox="1">
            <a:spLocks noChangeArrowheads="1"/>
          </p:cNvSpPr>
          <p:nvPr/>
        </p:nvSpPr>
        <p:spPr bwMode="auto">
          <a:xfrm>
            <a:off x="40005" y="5607844"/>
            <a:ext cx="3348990" cy="9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sz="3200" b="1">
                <a:solidFill>
                  <a:srgbClr val="000000"/>
                </a:solidFill>
                <a:latin typeface="Arial" charset="0"/>
              </a:rPr>
              <a:t>This is what we </a:t>
            </a:r>
            <a:br>
              <a:rPr lang="en-US" sz="3200" b="1">
                <a:solidFill>
                  <a:srgbClr val="000000"/>
                </a:solidFill>
                <a:latin typeface="Arial" charset="0"/>
              </a:rPr>
            </a:br>
            <a:r>
              <a:rPr lang="ja-JP" altLang="en-US" sz="3200" b="1">
                <a:solidFill>
                  <a:srgbClr val="000000"/>
                </a:solidFill>
                <a:latin typeface="Arial" charset="0"/>
              </a:rPr>
              <a:t>“</a:t>
            </a:r>
            <a:r>
              <a:rPr lang="en-US" sz="3200" b="1">
                <a:solidFill>
                  <a:srgbClr val="000000"/>
                </a:solidFill>
                <a:latin typeface="Arial" charset="0"/>
              </a:rPr>
              <a:t>GET TO DO</a:t>
            </a:r>
            <a:r>
              <a:rPr lang="ja-JP" altLang="en-US" sz="3200" b="1">
                <a:solidFill>
                  <a:srgbClr val="000000"/>
                </a:solidFill>
                <a:latin typeface="Arial" charset="0"/>
              </a:rPr>
              <a:t>”</a:t>
            </a:r>
            <a:r>
              <a:rPr lang="en-US" sz="3200" b="1">
                <a:solidFill>
                  <a:srgbClr val="000000"/>
                </a:solidFill>
                <a:latin typeface="Arial" charset="0"/>
              </a:rPr>
              <a:t>!</a:t>
            </a:r>
          </a:p>
        </p:txBody>
      </p:sp>
      <p:sp>
        <p:nvSpPr>
          <p:cNvPr id="45061" name="Text Box 6"/>
          <p:cNvSpPr txBox="1">
            <a:spLocks noChangeArrowheads="1"/>
          </p:cNvSpPr>
          <p:nvPr/>
        </p:nvSpPr>
        <p:spPr bwMode="auto">
          <a:xfrm>
            <a:off x="268605" y="1645920"/>
            <a:ext cx="2816067" cy="263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charset="0"/>
                <a:ea typeface="ＭＳ Ｐゴシック" charset="0"/>
              </a:defRPr>
            </a:lvl1pPr>
            <a:lvl2pPr indent="-3429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lnSpc>
                <a:spcPct val="95000"/>
              </a:lnSpc>
              <a:buClr>
                <a:srgbClr val="000000"/>
              </a:buClr>
              <a:buSzPct val="100000"/>
              <a:buFontTx/>
              <a:buChar char="•"/>
            </a:pPr>
            <a:r>
              <a:rPr lang="en-US" sz="1800">
                <a:solidFill>
                  <a:srgbClr val="000000"/>
                </a:solidFill>
                <a:latin typeface="Arial" charset="0"/>
              </a:rPr>
              <a:t>Personal Best Days</a:t>
            </a:r>
            <a:endParaRPr lang="en-US"/>
          </a:p>
          <a:p>
            <a:pPr lvl="1" eaLnBrk="1" hangingPunct="1">
              <a:lnSpc>
                <a:spcPct val="95000"/>
              </a:lnSpc>
              <a:buClr>
                <a:srgbClr val="000000"/>
              </a:buClr>
              <a:buSzPct val="100000"/>
              <a:buFontTx/>
              <a:buChar char="•"/>
            </a:pPr>
            <a:r>
              <a:rPr lang="en-US" sz="1800">
                <a:solidFill>
                  <a:srgbClr val="000000"/>
                </a:solidFill>
                <a:latin typeface="Arial" charset="0"/>
              </a:rPr>
              <a:t>Most Improved Awards</a:t>
            </a:r>
            <a:endParaRPr lang="en-US"/>
          </a:p>
          <a:p>
            <a:pPr lvl="1" eaLnBrk="1" hangingPunct="1">
              <a:lnSpc>
                <a:spcPct val="95000"/>
              </a:lnSpc>
              <a:buClr>
                <a:srgbClr val="000000"/>
              </a:buClr>
              <a:buSzPct val="100000"/>
              <a:buFontTx/>
              <a:buChar char="•"/>
            </a:pPr>
            <a:r>
              <a:rPr lang="en-US" sz="1800">
                <a:solidFill>
                  <a:srgbClr val="000000"/>
                </a:solidFill>
                <a:latin typeface="Arial" charset="0"/>
              </a:rPr>
              <a:t>Leader Boards</a:t>
            </a:r>
            <a:endParaRPr lang="en-US"/>
          </a:p>
          <a:p>
            <a:pPr lvl="1" eaLnBrk="1" hangingPunct="1">
              <a:lnSpc>
                <a:spcPct val="95000"/>
              </a:lnSpc>
              <a:buClr>
                <a:srgbClr val="000000"/>
              </a:buClr>
              <a:buSzPct val="100000"/>
              <a:buFontTx/>
              <a:buChar char="•"/>
            </a:pPr>
            <a:r>
              <a:rPr lang="en-US" sz="1800">
                <a:solidFill>
                  <a:srgbClr val="000000"/>
                </a:solidFill>
                <a:latin typeface="Arial" charset="0"/>
              </a:rPr>
              <a:t>6 Rep Strength Test</a:t>
            </a:r>
            <a:endParaRPr lang="en-US"/>
          </a:p>
          <a:p>
            <a:pPr lvl="1" eaLnBrk="1" hangingPunct="1">
              <a:lnSpc>
                <a:spcPct val="95000"/>
              </a:lnSpc>
              <a:buClr>
                <a:srgbClr val="000000"/>
              </a:buClr>
              <a:buSzPct val="100000"/>
              <a:buFontTx/>
              <a:buChar char="•"/>
            </a:pPr>
            <a:r>
              <a:rPr lang="en-US" sz="1800">
                <a:solidFill>
                  <a:srgbClr val="000000"/>
                </a:solidFill>
                <a:latin typeface="Arial" charset="0"/>
              </a:rPr>
              <a:t>Strongest Lb. 4 Lb and overall.</a:t>
            </a:r>
            <a:endParaRPr lang="en-US"/>
          </a:p>
          <a:p>
            <a:pPr lvl="1" eaLnBrk="1" hangingPunct="1">
              <a:lnSpc>
                <a:spcPct val="95000"/>
              </a:lnSpc>
              <a:buClr>
                <a:srgbClr val="000000"/>
              </a:buClr>
              <a:buSzPct val="100000"/>
              <a:buFontTx/>
              <a:buChar char="•"/>
            </a:pPr>
            <a:r>
              <a:rPr lang="en-US" sz="1800">
                <a:solidFill>
                  <a:srgbClr val="000000"/>
                </a:solidFill>
                <a:latin typeface="Arial" charset="0"/>
              </a:rPr>
              <a:t>Mr. / Ms. Fitness</a:t>
            </a:r>
            <a:endParaRPr lang="en-US"/>
          </a:p>
          <a:p>
            <a:pPr lvl="1" eaLnBrk="1" hangingPunct="1">
              <a:lnSpc>
                <a:spcPct val="95000"/>
              </a:lnSpc>
              <a:buClr>
                <a:srgbClr val="000000"/>
              </a:buClr>
              <a:buSzPct val="100000"/>
              <a:buFontTx/>
              <a:buChar char="•"/>
            </a:pPr>
            <a:r>
              <a:rPr lang="en-US" sz="1800">
                <a:solidFill>
                  <a:srgbClr val="000000"/>
                </a:solidFill>
                <a:latin typeface="Arial" charset="0"/>
              </a:rPr>
              <a:t>Marine Corps PFT</a:t>
            </a:r>
            <a:endParaRPr lang="en-US"/>
          </a:p>
          <a:p>
            <a:pPr lvl="1" eaLnBrk="1" hangingPunct="1">
              <a:lnSpc>
                <a:spcPct val="95000"/>
              </a:lnSpc>
              <a:buClr>
                <a:srgbClr val="000000"/>
              </a:buClr>
              <a:buSzPct val="100000"/>
              <a:buFontTx/>
              <a:buChar char="•"/>
            </a:pPr>
            <a:r>
              <a:rPr lang="en-US" sz="1800">
                <a:solidFill>
                  <a:srgbClr val="000000"/>
                </a:solidFill>
                <a:latin typeface="Arial" charset="0"/>
              </a:rPr>
              <a:t>Scottish Highland Games</a:t>
            </a:r>
          </a:p>
        </p:txBody>
      </p:sp>
      <p:pic>
        <p:nvPicPr>
          <p:cNvPr id="45062"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09360" y="4297680"/>
            <a:ext cx="2767489" cy="252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91840" y="4297680"/>
            <a:ext cx="3078957" cy="256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813062"/>
      </p:ext>
    </p:extLst>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Grp="1" noChangeArrowheads="1"/>
          </p:cNvSpPr>
          <p:nvPr>
            <p:ph type="ctrTitle"/>
          </p:nvPr>
        </p:nvSpPr>
        <p:spPr>
          <a:xfrm>
            <a:off x="40005" y="301467"/>
            <a:ext cx="8978265" cy="857250"/>
          </a:xfrm>
        </p:spPr>
        <p:txBody>
          <a:bodyPr lIns="0" tIns="0" rIns="0" bIns="0">
            <a:normAutofit fontScale="90000"/>
          </a:bodyPr>
          <a:lstStyle/>
          <a:p>
            <a:pPr>
              <a:lnSpc>
                <a:spcPct val="95000"/>
              </a:lnSpc>
            </a:pPr>
            <a:r>
              <a:rPr lang="en-US" dirty="0" smtClean="0"/>
              <a:t>2012-13 Fitness </a:t>
            </a:r>
            <a:r>
              <a:rPr lang="en-US" dirty="0"/>
              <a:t>Assessment </a:t>
            </a:r>
            <a:r>
              <a:rPr lang="en-US" dirty="0" smtClean="0"/>
              <a:t>Results – Are we making a difference? </a:t>
            </a:r>
            <a:endParaRPr lang="en-US" dirty="0"/>
          </a:p>
        </p:txBody>
      </p:sp>
      <p:pic>
        <p:nvPicPr>
          <p:cNvPr id="2" name="Picture 1" descr="PACER Result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1219200"/>
            <a:ext cx="8686800" cy="2352541"/>
          </a:xfrm>
          <a:prstGeom prst="rect">
            <a:avLst/>
          </a:prstGeom>
        </p:spPr>
      </p:pic>
      <p:pic>
        <p:nvPicPr>
          <p:cNvPr id="3" name="Picture 2" descr="Push-Up Result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3733800"/>
            <a:ext cx="8686800" cy="2846917"/>
          </a:xfrm>
          <a:prstGeom prst="rect">
            <a:avLst/>
          </a:prstGeom>
        </p:spPr>
      </p:pic>
    </p:spTree>
    <p:extLst>
      <p:ext uri="{BB962C8B-B14F-4D97-AF65-F5344CB8AC3E}">
        <p14:creationId xmlns:p14="http://schemas.microsoft.com/office/powerpoint/2010/main" val="37326099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5400" cy="914400"/>
          </a:xfrm>
        </p:spPr>
        <p:txBody>
          <a:bodyPr/>
          <a:lstStyle/>
          <a:p>
            <a:r>
              <a:rPr lang="en-US" dirty="0" smtClean="0"/>
              <a:t>Where did we come from?</a:t>
            </a:r>
            <a:endParaRPr lang="en-US" dirty="0"/>
          </a:p>
        </p:txBody>
      </p:sp>
      <p:sp>
        <p:nvSpPr>
          <p:cNvPr id="4" name="Text Placeholder 3"/>
          <p:cNvSpPr>
            <a:spLocks noGrp="1"/>
          </p:cNvSpPr>
          <p:nvPr>
            <p:ph type="body" sz="half" idx="2"/>
          </p:nvPr>
        </p:nvSpPr>
        <p:spPr>
          <a:xfrm>
            <a:off x="2377440" y="2801111"/>
            <a:ext cx="3566160" cy="2380489"/>
          </a:xfrm>
        </p:spPr>
        <p:txBody>
          <a:bodyPr>
            <a:normAutofit lnSpcReduction="10000"/>
          </a:bodyPr>
          <a:lstStyle/>
          <a:p>
            <a:pPr marL="342900" lvl="1" indent="-342900">
              <a:lnSpc>
                <a:spcPct val="80000"/>
              </a:lnSpc>
              <a:spcBef>
                <a:spcPts val="2000"/>
              </a:spcBef>
              <a:buClr>
                <a:schemeClr val="tx2"/>
              </a:buClr>
              <a:buFont typeface="Wingdings 2" pitchFamily="18" charset="2"/>
              <a:buChar char=""/>
            </a:pPr>
            <a:r>
              <a:rPr lang="en-US" sz="1600" dirty="0" smtClean="0">
                <a:solidFill>
                  <a:schemeClr val="tx1">
                    <a:lumMod val="65000"/>
                    <a:lumOff val="35000"/>
                  </a:schemeClr>
                </a:solidFill>
                <a:latin typeface="+mj-lt"/>
              </a:rPr>
              <a:t>What did our program look like in the past?</a:t>
            </a:r>
            <a:endParaRPr lang="en-US" sz="1600" dirty="0">
              <a:solidFill>
                <a:schemeClr val="tx1">
                  <a:lumMod val="65000"/>
                  <a:lumOff val="35000"/>
                </a:schemeClr>
              </a:solidFill>
              <a:latin typeface="+mj-lt"/>
            </a:endParaRPr>
          </a:p>
          <a:p>
            <a:pPr marL="342900" lvl="1" indent="-342900">
              <a:lnSpc>
                <a:spcPct val="80000"/>
              </a:lnSpc>
              <a:spcBef>
                <a:spcPts val="2000"/>
              </a:spcBef>
              <a:buClr>
                <a:schemeClr val="tx2"/>
              </a:buClr>
              <a:buFont typeface="Wingdings 2" pitchFamily="18" charset="2"/>
              <a:buChar char=""/>
            </a:pPr>
            <a:r>
              <a:rPr lang="en-US" sz="1600" dirty="0" smtClean="0">
                <a:solidFill>
                  <a:schemeClr val="tx1">
                    <a:lumMod val="65000"/>
                    <a:lumOff val="35000"/>
                  </a:schemeClr>
                </a:solidFill>
                <a:latin typeface="+mj-lt"/>
              </a:rPr>
              <a:t>Sound </a:t>
            </a:r>
            <a:r>
              <a:rPr lang="en-US" sz="1600" dirty="0">
                <a:solidFill>
                  <a:schemeClr val="tx1">
                    <a:lumMod val="65000"/>
                    <a:lumOff val="35000"/>
                  </a:schemeClr>
                </a:solidFill>
                <a:latin typeface="+mj-lt"/>
              </a:rPr>
              <a:t>familiar?</a:t>
            </a:r>
          </a:p>
          <a:p>
            <a:pPr marL="342900" lvl="1" indent="-342900">
              <a:lnSpc>
                <a:spcPct val="80000"/>
              </a:lnSpc>
              <a:spcBef>
                <a:spcPts val="2000"/>
              </a:spcBef>
              <a:buClr>
                <a:schemeClr val="tx2"/>
              </a:buClr>
              <a:buFont typeface="Wingdings 2" pitchFamily="18" charset="2"/>
              <a:buChar char=""/>
            </a:pPr>
            <a:r>
              <a:rPr lang="en-US" sz="1600" dirty="0" smtClean="0">
                <a:solidFill>
                  <a:schemeClr val="tx1">
                    <a:lumMod val="65000"/>
                    <a:lumOff val="35000"/>
                  </a:schemeClr>
                </a:solidFill>
                <a:latin typeface="+mj-lt"/>
              </a:rPr>
              <a:t>Why </a:t>
            </a:r>
            <a:r>
              <a:rPr lang="en-US" sz="1600" dirty="0">
                <a:solidFill>
                  <a:schemeClr val="tx1">
                    <a:lumMod val="65000"/>
                    <a:lumOff val="35000"/>
                  </a:schemeClr>
                </a:solidFill>
                <a:latin typeface="+mj-lt"/>
              </a:rPr>
              <a:t>did it look like this?</a:t>
            </a:r>
          </a:p>
          <a:p>
            <a:pPr marL="342900" lvl="1" indent="-342900">
              <a:lnSpc>
                <a:spcPct val="80000"/>
              </a:lnSpc>
              <a:spcBef>
                <a:spcPts val="2000"/>
              </a:spcBef>
              <a:buClr>
                <a:schemeClr val="tx2"/>
              </a:buClr>
              <a:buFont typeface="Wingdings 2" pitchFamily="18" charset="2"/>
              <a:buChar char=""/>
            </a:pPr>
            <a:r>
              <a:rPr lang="en-US" sz="1600" dirty="0" smtClean="0">
                <a:solidFill>
                  <a:schemeClr val="tx1">
                    <a:lumMod val="65000"/>
                    <a:lumOff val="35000"/>
                  </a:schemeClr>
                </a:solidFill>
                <a:latin typeface="+mj-lt"/>
              </a:rPr>
              <a:t>From </a:t>
            </a:r>
            <a:r>
              <a:rPr lang="en-US" sz="1600" dirty="0">
                <a:solidFill>
                  <a:schemeClr val="tx1">
                    <a:lumMod val="65000"/>
                    <a:lumOff val="35000"/>
                  </a:schemeClr>
                </a:solidFill>
                <a:latin typeface="+mj-lt"/>
              </a:rPr>
              <a:t>Traditional PE to the New PE; why and how</a:t>
            </a:r>
          </a:p>
          <a:p>
            <a:endParaRPr lang="en-US" dirty="0"/>
          </a:p>
        </p:txBody>
      </p:sp>
      <p:grpSp>
        <p:nvGrpSpPr>
          <p:cNvPr id="5" name="Group 4"/>
          <p:cNvGrpSpPr/>
          <p:nvPr/>
        </p:nvGrpSpPr>
        <p:grpSpPr>
          <a:xfrm>
            <a:off x="304800" y="1676400"/>
            <a:ext cx="2155825" cy="2743200"/>
            <a:chOff x="431800" y="1930400"/>
            <a:chExt cx="3603625" cy="4926013"/>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1800" y="2667000"/>
              <a:ext cx="3603625"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930400"/>
              <a:ext cx="2089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4267200"/>
            <a:ext cx="2718584"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24600" y="1783080"/>
            <a:ext cx="2215992" cy="23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359117"/>
      </p:ext>
    </p:extLst>
  </p:cSld>
  <p:clrMapOvr>
    <a:masterClrMapping/>
  </p:clrMapOvr>
  <p:transition xmlns:p14="http://schemas.microsoft.com/office/powerpoint/2010/mai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ctrTitle"/>
          </p:nvPr>
        </p:nvSpPr>
        <p:spPr>
          <a:xfrm>
            <a:off x="497205" y="425768"/>
            <a:ext cx="8149590" cy="1052989"/>
          </a:xfrm>
        </p:spPr>
        <p:txBody>
          <a:bodyPr lIns="0" tIns="0" rIns="0" bIns="0"/>
          <a:lstStyle/>
          <a:p>
            <a:pPr eaLnBrk="1" hangingPunct="1">
              <a:lnSpc>
                <a:spcPct val="95000"/>
              </a:lnSpc>
            </a:pPr>
            <a:r>
              <a:rPr lang="en-US" sz="4400" dirty="0">
                <a:latin typeface="Arial" charset="0"/>
              </a:rPr>
              <a:t>Thank you for listening </a:t>
            </a:r>
          </a:p>
        </p:txBody>
      </p:sp>
      <p:sp>
        <p:nvSpPr>
          <p:cNvPr id="46083" name="Rectangle 2"/>
          <p:cNvSpPr>
            <a:spLocks noGrp="1" noChangeArrowheads="1"/>
          </p:cNvSpPr>
          <p:nvPr>
            <p:ph type="subTitle" idx="1"/>
          </p:nvPr>
        </p:nvSpPr>
        <p:spPr>
          <a:xfrm>
            <a:off x="558642" y="1828799"/>
            <a:ext cx="7990998" cy="1718787"/>
          </a:xfrm>
        </p:spPr>
        <p:txBody>
          <a:bodyPr lIns="0" tIns="0" rIns="0" bIns="0"/>
          <a:lstStyle/>
          <a:p>
            <a:pPr eaLnBrk="1" hangingPunct="1">
              <a:lnSpc>
                <a:spcPct val="95000"/>
              </a:lnSpc>
              <a:spcBef>
                <a:spcPct val="0"/>
              </a:spcBef>
            </a:pPr>
            <a:r>
              <a:rPr lang="en-US" sz="3200" dirty="0" err="1">
                <a:solidFill>
                  <a:srgbClr val="000000"/>
                </a:solidFill>
                <a:hlinkClick r:id="rId3"/>
              </a:rPr>
              <a:t>dschmidt@northallegheny.org</a:t>
            </a:r>
            <a:endParaRPr lang="en-US" dirty="0"/>
          </a:p>
          <a:p>
            <a:pPr eaLnBrk="1" hangingPunct="1">
              <a:lnSpc>
                <a:spcPct val="95000"/>
              </a:lnSpc>
              <a:spcBef>
                <a:spcPct val="0"/>
              </a:spcBef>
            </a:pPr>
            <a:endParaRPr lang="en-US" sz="1600" dirty="0">
              <a:solidFill>
                <a:srgbClr val="000000"/>
              </a:solidFill>
            </a:endParaRPr>
          </a:p>
          <a:p>
            <a:pPr eaLnBrk="1" hangingPunct="1">
              <a:lnSpc>
                <a:spcPct val="95000"/>
              </a:lnSpc>
              <a:spcBef>
                <a:spcPct val="0"/>
              </a:spcBef>
            </a:pPr>
            <a:r>
              <a:rPr lang="en-US" sz="2400" dirty="0" err="1">
                <a:solidFill>
                  <a:srgbClr val="000000"/>
                </a:solidFill>
              </a:rPr>
              <a:t>www.northallegheny.org</a:t>
            </a:r>
            <a:endParaRPr lang="en-US" sz="2400" dirty="0">
              <a:solidFill>
                <a:srgbClr val="000000"/>
              </a:solidFill>
            </a:endParaRPr>
          </a:p>
        </p:txBody>
      </p:sp>
      <p:pic>
        <p:nvPicPr>
          <p:cNvPr id="4608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9400" y="3657600"/>
            <a:ext cx="3226595" cy="26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895193"/>
      </p:ext>
    </p:extLst>
  </p:cSld>
  <p:clrMapOvr>
    <a:masterClrMapping/>
  </p:clrMapOvr>
  <p:transition xmlns:p14="http://schemas.microsoft.com/office/powerpoint/2010/mai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3813" cy="914400"/>
          </a:xfrm>
        </p:spPr>
        <p:txBody>
          <a:bodyPr/>
          <a:lstStyle/>
          <a:p>
            <a:r>
              <a:rPr lang="en-US" dirty="0" smtClean="0"/>
              <a:t>What I’ve Learned</a:t>
            </a:r>
            <a:endParaRPr lang="en-US" dirty="0"/>
          </a:p>
        </p:txBody>
      </p:sp>
      <p:sp>
        <p:nvSpPr>
          <p:cNvPr id="3" name="Content Placeholder 2"/>
          <p:cNvSpPr>
            <a:spLocks noGrp="1"/>
          </p:cNvSpPr>
          <p:nvPr>
            <p:ph idx="1"/>
          </p:nvPr>
        </p:nvSpPr>
        <p:spPr>
          <a:xfrm>
            <a:off x="1114424" y="1371601"/>
            <a:ext cx="7610476" cy="1066800"/>
          </a:xfrm>
        </p:spPr>
        <p:txBody>
          <a:bodyPr/>
          <a:lstStyle/>
          <a:p>
            <a:pPr marL="0" lvl="1" indent="0">
              <a:lnSpc>
                <a:spcPct val="80000"/>
              </a:lnSpc>
              <a:spcBef>
                <a:spcPts val="2000"/>
              </a:spcBef>
              <a:buClr>
                <a:schemeClr val="tx2"/>
              </a:buClr>
              <a:buNone/>
            </a:pPr>
            <a:r>
              <a:rPr lang="en-US" sz="1600" dirty="0">
                <a:latin typeface="+mj-lt"/>
              </a:rPr>
              <a:t>Travels and visitations from </a:t>
            </a:r>
            <a:r>
              <a:rPr lang="en-US" sz="1600" dirty="0" smtClean="0">
                <a:latin typeface="+mj-lt"/>
              </a:rPr>
              <a:t>our </a:t>
            </a:r>
            <a:r>
              <a:rPr lang="en-US" sz="1600" dirty="0">
                <a:latin typeface="+mj-lt"/>
              </a:rPr>
              <a:t>PEP Grant and North Allegheny curriculum review </a:t>
            </a:r>
            <a:r>
              <a:rPr lang="en-US" sz="1600" dirty="0" smtClean="0">
                <a:latin typeface="+mj-lt"/>
              </a:rPr>
              <a:t>process</a:t>
            </a:r>
            <a:r>
              <a:rPr lang="en-US" sz="1600" dirty="0">
                <a:latin typeface="+mj-lt"/>
              </a:rPr>
              <a:t> </a:t>
            </a:r>
            <a:r>
              <a:rPr lang="en-US" sz="1600" dirty="0" smtClean="0">
                <a:latin typeface="+mj-lt"/>
              </a:rPr>
              <a:t>have helped me to learn this basic truth</a:t>
            </a:r>
            <a:endParaRPr lang="en-US" sz="1600" dirty="0">
              <a:latin typeface="+mj-lt"/>
            </a:endParaRPr>
          </a:p>
          <a:p>
            <a:pPr marL="342900" lvl="1" indent="-342900">
              <a:lnSpc>
                <a:spcPct val="80000"/>
              </a:lnSpc>
              <a:spcBef>
                <a:spcPts val="2000"/>
              </a:spcBef>
              <a:buClr>
                <a:schemeClr val="tx2"/>
              </a:buClr>
            </a:pPr>
            <a:r>
              <a:rPr lang="en-US" sz="1600" dirty="0" smtClean="0">
                <a:latin typeface="+mj-lt"/>
              </a:rPr>
              <a:t>Passionate </a:t>
            </a:r>
            <a:r>
              <a:rPr lang="en-US" sz="1600" dirty="0">
                <a:latin typeface="+mj-lt"/>
              </a:rPr>
              <a:t>leaders make the difference: </a:t>
            </a:r>
            <a:r>
              <a:rPr lang="en-US" sz="1600" dirty="0" smtClean="0">
                <a:latin typeface="+mj-lt"/>
              </a:rPr>
              <a:t>You can be that leader!</a:t>
            </a:r>
            <a:endParaRPr lang="en-US" sz="1600" dirty="0">
              <a:latin typeface="+mj-lt"/>
            </a:endParaRPr>
          </a:p>
        </p:txBody>
      </p:sp>
      <p:sp>
        <p:nvSpPr>
          <p:cNvPr id="4" name="TextBox 3"/>
          <p:cNvSpPr txBox="1"/>
          <p:nvPr/>
        </p:nvSpPr>
        <p:spPr>
          <a:xfrm>
            <a:off x="685800" y="5424556"/>
            <a:ext cx="8001000" cy="446276"/>
          </a:xfrm>
          <a:prstGeom prst="rect">
            <a:avLst/>
          </a:prstGeom>
          <a:noFill/>
        </p:spPr>
        <p:txBody>
          <a:bodyPr wrap="square" rtlCol="0">
            <a:spAutoFit/>
          </a:bodyPr>
          <a:lstStyle/>
          <a:p>
            <a:pPr algn="ctr">
              <a:lnSpc>
                <a:spcPct val="95000"/>
              </a:lnSpc>
              <a:spcBef>
                <a:spcPct val="0"/>
              </a:spcBef>
            </a:pPr>
            <a:r>
              <a:rPr lang="en-US" sz="2400" dirty="0">
                <a:solidFill>
                  <a:srgbClr val="000000"/>
                </a:solidFill>
                <a:latin typeface="Arial" charset="0"/>
              </a:rPr>
              <a:t>- </a:t>
            </a:r>
            <a:r>
              <a:rPr lang="en-US" sz="2400" b="1" dirty="0">
                <a:solidFill>
                  <a:srgbClr val="000000"/>
                </a:solidFill>
                <a:latin typeface="Arial" charset="0"/>
              </a:rPr>
              <a:t>$$ is not the solution. You are! </a:t>
            </a:r>
            <a:r>
              <a:rPr lang="en-US" sz="2400" b="1" dirty="0" smtClean="0">
                <a:solidFill>
                  <a:srgbClr val="000000"/>
                </a:solidFill>
                <a:latin typeface="Arial" charset="0"/>
              </a:rPr>
              <a:t>-</a:t>
            </a:r>
            <a:r>
              <a:rPr lang="en-US" dirty="0">
                <a:solidFill>
                  <a:srgbClr val="000000"/>
                </a:solidFill>
                <a:latin typeface="Arial" charset="0"/>
              </a:rPr>
              <a:t> </a:t>
            </a:r>
            <a:endParaRPr lang="en-US" dirty="0">
              <a:latin typeface="Times New Roman" charset="0"/>
            </a:endParaRPr>
          </a:p>
        </p:txBody>
      </p:sp>
      <p:grpSp>
        <p:nvGrpSpPr>
          <p:cNvPr id="14" name="Group 13"/>
          <p:cNvGrpSpPr/>
          <p:nvPr/>
        </p:nvGrpSpPr>
        <p:grpSpPr>
          <a:xfrm>
            <a:off x="990600" y="2590800"/>
            <a:ext cx="7315200" cy="2590800"/>
            <a:chOff x="990600" y="2590800"/>
            <a:chExt cx="7315200" cy="2590800"/>
          </a:xfrm>
        </p:grpSpPr>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18666" b="15640"/>
            <a:stretch/>
          </p:blipFill>
          <p:spPr bwMode="auto">
            <a:xfrm>
              <a:off x="1273355" y="3063685"/>
              <a:ext cx="3656071" cy="173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707354" y="2590800"/>
              <a:ext cx="2855400" cy="41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lnSpc>
                  <a:spcPct val="95000"/>
                </a:lnSpc>
              </a:pPr>
              <a:r>
                <a:rPr lang="en-US" sz="2000" b="1" dirty="0">
                  <a:solidFill>
                    <a:srgbClr val="000000"/>
                  </a:solidFill>
                  <a:latin typeface="Arial" charset="0"/>
                </a:rPr>
                <a:t>$1.7 Trillion Spent on Health Care Per Year</a:t>
              </a: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26140"/>
            <a:stretch/>
          </p:blipFill>
          <p:spPr bwMode="auto">
            <a:xfrm>
              <a:off x="5716923" y="3147406"/>
              <a:ext cx="2520852" cy="127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68376" t="26396" b="26572"/>
            <a:stretch/>
          </p:blipFill>
          <p:spPr bwMode="auto">
            <a:xfrm>
              <a:off x="6219279" y="4433391"/>
              <a:ext cx="1476921" cy="69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5609679" y="2590800"/>
              <a:ext cx="2696121" cy="41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lnSpc>
                  <a:spcPct val="95000"/>
                </a:lnSpc>
              </a:pPr>
              <a:r>
                <a:rPr lang="en-US" sz="2000" b="1" dirty="0">
                  <a:solidFill>
                    <a:srgbClr val="000000"/>
                  </a:solidFill>
                  <a:latin typeface="Arial" charset="0"/>
                </a:rPr>
                <a:t>Factors Affecting Health Status</a:t>
              </a:r>
            </a:p>
          </p:txBody>
        </p:sp>
        <p:sp>
          <p:nvSpPr>
            <p:cNvPr id="11" name="TextBox 10"/>
            <p:cNvSpPr txBox="1"/>
            <p:nvPr/>
          </p:nvSpPr>
          <p:spPr>
            <a:xfrm>
              <a:off x="990600" y="4801461"/>
              <a:ext cx="4380161" cy="263212"/>
            </a:xfrm>
            <a:prstGeom prst="rect">
              <a:avLst/>
            </a:prstGeom>
            <a:noFill/>
          </p:spPr>
          <p:txBody>
            <a:bodyPr wrap="square" rtlCol="0">
              <a:spAutoFit/>
            </a:bodyPr>
            <a:lstStyle/>
            <a:p>
              <a:pPr algn="ctr"/>
              <a:r>
                <a:rPr lang="en-US" dirty="0" smtClean="0">
                  <a:latin typeface="Arial"/>
                  <a:cs typeface="Arial"/>
                </a:rPr>
                <a:t>Prevention 3% vs. Treatment 97%</a:t>
              </a:r>
              <a:endParaRPr lang="en-US" dirty="0">
                <a:latin typeface="Arial"/>
                <a:cs typeface="Arial"/>
              </a:endParaRPr>
            </a:p>
          </p:txBody>
        </p:sp>
        <p:cxnSp>
          <p:nvCxnSpPr>
            <p:cNvPr id="12" name="Straight Connector 11"/>
            <p:cNvCxnSpPr/>
            <p:nvPr/>
          </p:nvCxnSpPr>
          <p:spPr>
            <a:xfrm>
              <a:off x="5291122" y="2629241"/>
              <a:ext cx="0" cy="255235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0" y="5906869"/>
            <a:ext cx="9144000" cy="646331"/>
          </a:xfrm>
          <a:prstGeom prst="rect">
            <a:avLst/>
          </a:prstGeom>
        </p:spPr>
        <p:txBody>
          <a:bodyPr wrap="square">
            <a:spAutoFit/>
          </a:bodyPr>
          <a:lstStyle/>
          <a:p>
            <a:pPr algn="ctr"/>
            <a:r>
              <a:rPr lang="en-US" dirty="0"/>
              <a:t>“He who cures a disease may be the skill fullest, but he that prevents it is the safest physician.” ~ Thomas </a:t>
            </a:r>
            <a:r>
              <a:rPr lang="en-US" dirty="0" smtClean="0"/>
              <a:t>Fuller</a:t>
            </a:r>
            <a:endParaRPr lang="en-US" dirty="0"/>
          </a:p>
        </p:txBody>
      </p:sp>
    </p:spTree>
    <p:extLst>
      <p:ext uri="{BB962C8B-B14F-4D97-AF65-F5344CB8AC3E}">
        <p14:creationId xmlns:p14="http://schemas.microsoft.com/office/powerpoint/2010/main" val="562000782"/>
      </p:ext>
    </p:extLst>
  </p:cSld>
  <p:clrMapOvr>
    <a:masterClrMapping/>
  </p:clrMapOvr>
  <p:transition xmlns:p14="http://schemas.microsoft.com/office/powerpoint/2010/mai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#1 Goal</a:t>
            </a:r>
            <a:endParaRPr lang="en-US" dirty="0"/>
          </a:p>
        </p:txBody>
      </p:sp>
      <p:sp>
        <p:nvSpPr>
          <p:cNvPr id="4" name="Text Placeholder 3"/>
          <p:cNvSpPr>
            <a:spLocks noGrp="1"/>
          </p:cNvSpPr>
          <p:nvPr>
            <p:ph type="body" sz="half" idx="2"/>
          </p:nvPr>
        </p:nvSpPr>
        <p:spPr>
          <a:xfrm>
            <a:off x="900952" y="2039111"/>
            <a:ext cx="4052048" cy="4224528"/>
          </a:xfrm>
        </p:spPr>
        <p:txBody>
          <a:bodyPr>
            <a:normAutofit/>
          </a:bodyPr>
          <a:lstStyle/>
          <a:p>
            <a:pPr marL="0" lvl="1">
              <a:lnSpc>
                <a:spcPct val="105000"/>
              </a:lnSpc>
              <a:spcBef>
                <a:spcPts val="2000"/>
              </a:spcBef>
              <a:buClr>
                <a:schemeClr val="tx2"/>
              </a:buClr>
            </a:pPr>
            <a:r>
              <a:rPr lang="en-US" sz="2600" dirty="0">
                <a:solidFill>
                  <a:schemeClr val="tx1">
                    <a:lumMod val="65000"/>
                    <a:lumOff val="35000"/>
                  </a:schemeClr>
                </a:solidFill>
              </a:rPr>
              <a:t>The mission of the “New PE” is to “guide youngsters in the process of becoming physically active for a lifetime.” </a:t>
            </a:r>
          </a:p>
          <a:p>
            <a:r>
              <a:rPr lang="en-US" dirty="0"/>
              <a:t>-</a:t>
            </a:r>
            <a:r>
              <a:rPr lang="en-US" dirty="0" smtClean="0"/>
              <a:t>George Graham, Past-President of NASPE</a:t>
            </a:r>
            <a:endParaRPr lang="en-US" dirty="0"/>
          </a:p>
        </p:txBody>
      </p:sp>
      <p:sp>
        <p:nvSpPr>
          <p:cNvPr id="6" name="TextBox 5"/>
          <p:cNvSpPr txBox="1"/>
          <p:nvPr/>
        </p:nvSpPr>
        <p:spPr>
          <a:xfrm>
            <a:off x="5181600" y="4267200"/>
            <a:ext cx="3581400" cy="2308324"/>
          </a:xfrm>
          <a:prstGeom prst="rect">
            <a:avLst/>
          </a:prstGeom>
          <a:noFill/>
        </p:spPr>
        <p:txBody>
          <a:bodyPr wrap="square" rtlCol="0">
            <a:spAutoFit/>
          </a:bodyPr>
          <a:lstStyle/>
          <a:p>
            <a:pPr algn="ctr"/>
            <a:r>
              <a:rPr lang="en-US" sz="2400" b="1" dirty="0">
                <a:ln w="12700">
                  <a:solidFill>
                    <a:schemeClr val="tx2">
                      <a:lumMod val="60000"/>
                      <a:lumOff val="40000"/>
                    </a:schemeClr>
                  </a:solidFill>
                  <a:prstDash val="solid"/>
                </a:ln>
                <a:solidFill>
                  <a:srgbClr val="FF0000"/>
                </a:solidFill>
                <a:effectLst>
                  <a:outerShdw blurRad="41275" dist="20320" dir="1800000" algn="tl" rotWithShape="0">
                    <a:srgbClr val="000000">
                      <a:alpha val="40000"/>
                    </a:srgbClr>
                  </a:outerShdw>
                </a:effectLst>
              </a:rPr>
              <a:t>Physical Education is the only subject that by its very nature can affect how you feel every day for the rest of your life!</a:t>
            </a:r>
            <a:endParaRPr lang="en-US" sz="2400" dirty="0"/>
          </a:p>
        </p:txBody>
      </p:sp>
      <p:pic>
        <p:nvPicPr>
          <p:cNvPr id="9"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486400" y="21336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654799" y="114830"/>
            <a:ext cx="2184401" cy="193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228600"/>
            <a:ext cx="6324600" cy="923330"/>
          </a:xfrm>
          <a:prstGeom prst="rect">
            <a:avLst/>
          </a:prstGeom>
        </p:spPr>
        <p:txBody>
          <a:bodyPr wrap="square">
            <a:spAutoFit/>
          </a:bodyPr>
          <a:lstStyle/>
          <a:p>
            <a:r>
              <a:rPr lang="en-US" dirty="0"/>
              <a:t>“Lack of activity destroys the good condition of every human being, while movement and methodical physical exercise save it and preserve it.” ~ Plato</a:t>
            </a:r>
          </a:p>
        </p:txBody>
      </p:sp>
    </p:spTree>
    <p:extLst>
      <p:ext uri="{BB962C8B-B14F-4D97-AF65-F5344CB8AC3E}">
        <p14:creationId xmlns:p14="http://schemas.microsoft.com/office/powerpoint/2010/main" val="4017086968"/>
      </p:ext>
    </p:extLst>
  </p:cSld>
  <p:clrMapOvr>
    <a:masterClrMapping/>
  </p:clrMapOvr>
  <p:transition xmlns:p14="http://schemas.microsoft.com/office/powerpoint/2010/mai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914400"/>
          </a:xfrm>
        </p:spPr>
        <p:txBody>
          <a:bodyPr/>
          <a:lstStyle/>
          <a:p>
            <a:r>
              <a:rPr lang="en-US" dirty="0" smtClean="0"/>
              <a:t>VIEWPOINTS</a:t>
            </a:r>
            <a:endParaRPr lang="en-US" dirty="0"/>
          </a:p>
        </p:txBody>
      </p:sp>
      <p:sp>
        <p:nvSpPr>
          <p:cNvPr id="3" name="Content Placeholder 2"/>
          <p:cNvSpPr>
            <a:spLocks noGrp="1"/>
          </p:cNvSpPr>
          <p:nvPr>
            <p:ph idx="1"/>
          </p:nvPr>
        </p:nvSpPr>
        <p:spPr>
          <a:xfrm>
            <a:off x="1114424" y="1905000"/>
            <a:ext cx="7610476" cy="4361329"/>
          </a:xfrm>
        </p:spPr>
        <p:txBody>
          <a:bodyPr>
            <a:normAutofit lnSpcReduction="10000"/>
          </a:bodyPr>
          <a:lstStyle/>
          <a:p>
            <a:pPr marL="0" indent="0">
              <a:buNone/>
            </a:pPr>
            <a:r>
              <a:rPr lang="en-US" b="1" dirty="0" smtClean="0"/>
              <a:t>This is what we “GET TO DO” vs. what we “HAVE TO DO”</a:t>
            </a:r>
          </a:p>
          <a:p>
            <a:r>
              <a:rPr lang="en-US" dirty="0" smtClean="0"/>
              <a:t>Creating an attitude</a:t>
            </a:r>
          </a:p>
          <a:p>
            <a:r>
              <a:rPr lang="en-US" dirty="0" smtClean="0"/>
              <a:t>Others perspectives; we need to educate more than our students.</a:t>
            </a:r>
          </a:p>
          <a:p>
            <a:pPr lvl="1"/>
            <a:r>
              <a:rPr lang="en-US" dirty="0" smtClean="0"/>
              <a:t>Parents, Administrators, and other Teachers</a:t>
            </a:r>
          </a:p>
          <a:p>
            <a:r>
              <a:rPr lang="en-US" b="1" dirty="0" smtClean="0"/>
              <a:t>Who is out biggest problem? Are we our own worst enemy?</a:t>
            </a:r>
          </a:p>
          <a:p>
            <a:pPr lvl="1"/>
            <a:r>
              <a:rPr lang="en-US" b="1" dirty="0" smtClean="0"/>
              <a:t>Questioning Phil</a:t>
            </a:r>
          </a:p>
          <a:p>
            <a:pPr marL="6350" indent="0">
              <a:buNone/>
            </a:pPr>
            <a:r>
              <a:rPr lang="en-US" b="1" dirty="0">
                <a:latin typeface="Arial" charset="0"/>
                <a:cs typeface="Arial" charset="0"/>
              </a:rPr>
              <a:t>“The quality of a person's life is in direct proportion to their commitment to excellence, regardless of their chosen field of endeavor.”   - Vince Lombardi</a:t>
            </a:r>
          </a:p>
          <a:p>
            <a:pPr marL="6350" indent="0">
              <a:buNone/>
            </a:pPr>
            <a:endParaRPr lang="en-US" b="1" dirty="0" smtClean="0"/>
          </a:p>
        </p:txBody>
      </p:sp>
    </p:spTree>
    <p:extLst>
      <p:ext uri="{BB962C8B-B14F-4D97-AF65-F5344CB8AC3E}">
        <p14:creationId xmlns:p14="http://schemas.microsoft.com/office/powerpoint/2010/main" val="2311201357"/>
      </p:ext>
    </p:extLst>
  </p:cSld>
  <p:clrMapOvr>
    <a:masterClrMapping/>
  </p:clrMapOvr>
  <p:transition xmlns:p14="http://schemas.microsoft.com/office/powerpoint/2010/mai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13813" cy="914400"/>
          </a:xfrm>
        </p:spPr>
        <p:txBody>
          <a:bodyPr/>
          <a:lstStyle/>
          <a:p>
            <a:r>
              <a:rPr lang="en-US" dirty="0" smtClean="0"/>
              <a:t>Stretching Ourselves</a:t>
            </a:r>
            <a:endParaRPr lang="en-US" dirty="0"/>
          </a:p>
        </p:txBody>
      </p:sp>
      <p:sp>
        <p:nvSpPr>
          <p:cNvPr id="3" name="Content Placeholder 2"/>
          <p:cNvSpPr>
            <a:spLocks noGrp="1"/>
          </p:cNvSpPr>
          <p:nvPr>
            <p:ph idx="1"/>
          </p:nvPr>
        </p:nvSpPr>
        <p:spPr>
          <a:xfrm>
            <a:off x="304800" y="1447800"/>
            <a:ext cx="7610476" cy="3119438"/>
          </a:xfrm>
        </p:spPr>
        <p:txBody>
          <a:bodyPr/>
          <a:lstStyle/>
          <a:p>
            <a:pPr marL="342900" lvl="1" indent="-342900">
              <a:lnSpc>
                <a:spcPct val="95000"/>
              </a:lnSpc>
              <a:spcBef>
                <a:spcPts val="2000"/>
              </a:spcBef>
              <a:buClr>
                <a:schemeClr val="tx2"/>
              </a:buClr>
            </a:pPr>
            <a:r>
              <a:rPr lang="en-US" sz="2000" dirty="0"/>
              <a:t>90% of learning occurs in the stretch zone</a:t>
            </a:r>
          </a:p>
          <a:p>
            <a:pPr marL="342900" lvl="1" indent="-342900">
              <a:lnSpc>
                <a:spcPct val="95000"/>
              </a:lnSpc>
              <a:spcBef>
                <a:spcPts val="2000"/>
              </a:spcBef>
              <a:buClr>
                <a:schemeClr val="tx2"/>
              </a:buClr>
            </a:pPr>
            <a:r>
              <a:rPr lang="en-US" sz="2000" dirty="0"/>
              <a:t>In traditional physical Education most students are either in their comfort zone or panic zone.</a:t>
            </a:r>
          </a:p>
          <a:p>
            <a:pPr marL="342900" lvl="1" indent="-342900">
              <a:lnSpc>
                <a:spcPct val="95000"/>
              </a:lnSpc>
              <a:spcBef>
                <a:spcPts val="2000"/>
              </a:spcBef>
              <a:buClr>
                <a:schemeClr val="tx2"/>
              </a:buClr>
            </a:pPr>
            <a:r>
              <a:rPr lang="en-US" sz="2000" dirty="0"/>
              <a:t>If you expect kids to stretch themselves you must lead by </a:t>
            </a:r>
            <a:r>
              <a:rPr lang="en-US" sz="2000" dirty="0" smtClean="0"/>
              <a:t>example.</a:t>
            </a:r>
            <a:endParaRPr lang="en-US" sz="2000" dirty="0"/>
          </a:p>
          <a:p>
            <a:pPr marL="0" indent="0">
              <a:buNone/>
            </a:pPr>
            <a:r>
              <a:rPr lang="en-US" dirty="0" smtClean="0"/>
              <a:t>                                                                    (Project Adventure)</a:t>
            </a:r>
            <a:endParaRPr lang="en-US" dirty="0"/>
          </a:p>
        </p:txBody>
      </p:sp>
      <p:sp>
        <p:nvSpPr>
          <p:cNvPr id="4" name="TextBox 3"/>
          <p:cNvSpPr txBox="1"/>
          <p:nvPr/>
        </p:nvSpPr>
        <p:spPr>
          <a:xfrm>
            <a:off x="4114800" y="5628382"/>
            <a:ext cx="4724400" cy="1077218"/>
          </a:xfrm>
          <a:prstGeom prst="rect">
            <a:avLst/>
          </a:prstGeom>
          <a:noFill/>
        </p:spPr>
        <p:txBody>
          <a:bodyPr wrap="square" rtlCol="0">
            <a:spAutoFit/>
          </a:bodyPr>
          <a:lstStyle/>
          <a:p>
            <a:pPr algn="ctr"/>
            <a:r>
              <a:rPr lang="en-US" sz="3200" b="1" dirty="0" smtClean="0"/>
              <a:t>This is what we </a:t>
            </a:r>
          </a:p>
          <a:p>
            <a:pPr algn="ctr"/>
            <a:r>
              <a:rPr lang="en-US" sz="3200" b="1" dirty="0" smtClean="0"/>
              <a:t>“GET TO DO”!</a:t>
            </a:r>
            <a:endParaRPr lang="en-US" sz="32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18000" y="3369733"/>
            <a:ext cx="4064000" cy="2289388"/>
          </a:xfrm>
          <a:prstGeom prst="rect">
            <a:avLst/>
          </a:prstGeom>
        </p:spPr>
      </p:pic>
      <p:pic>
        <p:nvPicPr>
          <p:cNvPr id="7" name="Picture 6" descr="photo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733800"/>
            <a:ext cx="3655898" cy="2730499"/>
          </a:xfrm>
          <a:prstGeom prst="rect">
            <a:avLst/>
          </a:prstGeom>
        </p:spPr>
      </p:pic>
    </p:spTree>
    <p:extLst>
      <p:ext uri="{BB962C8B-B14F-4D97-AF65-F5344CB8AC3E}">
        <p14:creationId xmlns:p14="http://schemas.microsoft.com/office/powerpoint/2010/main" val="1273093461"/>
      </p:ext>
    </p:extLst>
  </p:cSld>
  <p:clrMapOvr>
    <a:masterClrMapping/>
  </p:clrMapOvr>
  <p:transition xmlns:p14="http://schemas.microsoft.com/office/powerpoint/2010/mai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PE Important?</a:t>
            </a:r>
            <a:endParaRPr lang="en-US" dirty="0"/>
          </a:p>
        </p:txBody>
      </p:sp>
      <p:sp>
        <p:nvSpPr>
          <p:cNvPr id="3" name="Content Placeholder 2"/>
          <p:cNvSpPr>
            <a:spLocks noGrp="1"/>
          </p:cNvSpPr>
          <p:nvPr>
            <p:ph idx="1"/>
          </p:nvPr>
        </p:nvSpPr>
        <p:spPr/>
        <p:txBody>
          <a:bodyPr>
            <a:normAutofit/>
          </a:bodyPr>
          <a:lstStyle/>
          <a:p>
            <a:pPr marL="342900" lvl="1" indent="-342900">
              <a:lnSpc>
                <a:spcPct val="95000"/>
              </a:lnSpc>
              <a:spcBef>
                <a:spcPts val="2000"/>
              </a:spcBef>
              <a:buClr>
                <a:schemeClr val="tx2"/>
              </a:buClr>
            </a:pPr>
            <a:r>
              <a:rPr lang="en-US" sz="2200" dirty="0"/>
              <a:t>People need to understand; </a:t>
            </a:r>
          </a:p>
          <a:p>
            <a:pPr marL="342900" lvl="1" indent="-342900">
              <a:lnSpc>
                <a:spcPct val="95000"/>
              </a:lnSpc>
              <a:spcBef>
                <a:spcPts val="2000"/>
              </a:spcBef>
              <a:buClr>
                <a:schemeClr val="tx2"/>
              </a:buClr>
            </a:pPr>
            <a:r>
              <a:rPr lang="en-US" sz="2200" dirty="0"/>
              <a:t>Health related fitness impacts their/our personal quality of life </a:t>
            </a:r>
            <a:r>
              <a:rPr lang="en-US" sz="2200" dirty="0" smtClean="0"/>
              <a:t>(</a:t>
            </a:r>
            <a:r>
              <a:rPr lang="en-US" sz="2200" dirty="0"/>
              <a:t>star athlete example)</a:t>
            </a:r>
          </a:p>
          <a:p>
            <a:pPr marL="342900" lvl="1" indent="-342900">
              <a:lnSpc>
                <a:spcPct val="95000"/>
              </a:lnSpc>
              <a:spcBef>
                <a:spcPts val="2000"/>
              </a:spcBef>
              <a:buClr>
                <a:schemeClr val="tx2"/>
              </a:buClr>
            </a:pPr>
            <a:r>
              <a:rPr lang="en-US" sz="2200" dirty="0"/>
              <a:t>Their/Our health impacts our whole society</a:t>
            </a:r>
          </a:p>
          <a:p>
            <a:pPr marL="342900" lvl="1" indent="-342900">
              <a:lnSpc>
                <a:spcPct val="95000"/>
              </a:lnSpc>
              <a:spcBef>
                <a:spcPts val="2000"/>
              </a:spcBef>
              <a:buClr>
                <a:schemeClr val="tx2"/>
              </a:buClr>
            </a:pPr>
            <a:r>
              <a:rPr lang="en-US" sz="2200" dirty="0"/>
              <a:t>Their/Our level of fitness has changed, can change, and will change based on your actions, NOW is the time to take control of your life</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6662" y="533400"/>
            <a:ext cx="2598738" cy="2320925"/>
          </a:xfrm>
          <a:prstGeom prst="rect">
            <a:avLst/>
          </a:prstGeom>
          <a:noFill/>
          <a:ln w="571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26217"/>
      </p:ext>
    </p:extLst>
  </p:cSld>
  <p:clrMapOvr>
    <a:masterClrMapping/>
  </p:clrMapOvr>
  <p:transition xmlns:p14="http://schemas.microsoft.com/office/powerpoint/2010/mai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Guiding Objectives:</a:t>
            </a:r>
            <a:endParaRPr lang="en-US" dirty="0"/>
          </a:p>
        </p:txBody>
      </p:sp>
      <p:sp>
        <p:nvSpPr>
          <p:cNvPr id="3" name="Content Placeholder 2"/>
          <p:cNvSpPr>
            <a:spLocks noGrp="1"/>
          </p:cNvSpPr>
          <p:nvPr>
            <p:ph idx="1"/>
          </p:nvPr>
        </p:nvSpPr>
        <p:spPr/>
        <p:txBody>
          <a:bodyPr>
            <a:normAutofit fontScale="77500" lnSpcReduction="20000"/>
          </a:bodyPr>
          <a:lstStyle/>
          <a:p>
            <a:pPr marL="342900" lvl="1" indent="-342900">
              <a:lnSpc>
                <a:spcPct val="115000"/>
              </a:lnSpc>
              <a:spcBef>
                <a:spcPts val="2000"/>
              </a:spcBef>
              <a:buClr>
                <a:schemeClr val="tx2"/>
              </a:buClr>
            </a:pPr>
            <a:r>
              <a:rPr lang="en-US" sz="2600" dirty="0"/>
              <a:t>All students will be lifelong learners, to facilitate this </a:t>
            </a:r>
            <a:r>
              <a:rPr lang="en-US" sz="2600" dirty="0" smtClean="0"/>
              <a:t>I </a:t>
            </a:r>
            <a:r>
              <a:rPr lang="en-US" sz="2600" dirty="0"/>
              <a:t>need to address why each curriculum unit is presented and how to extend participation beyond the class.</a:t>
            </a:r>
          </a:p>
          <a:p>
            <a:pPr marL="342900" lvl="1" indent="-342900">
              <a:lnSpc>
                <a:spcPct val="115000"/>
              </a:lnSpc>
              <a:spcBef>
                <a:spcPts val="2000"/>
              </a:spcBef>
              <a:buClr>
                <a:schemeClr val="tx2"/>
              </a:buClr>
            </a:pPr>
            <a:r>
              <a:rPr lang="en-US" sz="2600" dirty="0"/>
              <a:t>All curriculum units </a:t>
            </a:r>
            <a:r>
              <a:rPr lang="en-US" sz="2600" dirty="0" smtClean="0"/>
              <a:t>I present </a:t>
            </a:r>
            <a:r>
              <a:rPr lang="en-US" sz="2600" dirty="0"/>
              <a:t>will be lifetime in nature and emphasis physical fitness.</a:t>
            </a:r>
          </a:p>
          <a:p>
            <a:pPr marL="342900" lvl="1" indent="-342900">
              <a:lnSpc>
                <a:spcPct val="115000"/>
              </a:lnSpc>
              <a:spcBef>
                <a:spcPts val="2000"/>
              </a:spcBef>
              <a:buClr>
                <a:schemeClr val="tx2"/>
              </a:buClr>
            </a:pPr>
            <a:r>
              <a:rPr lang="en-US" sz="2600" dirty="0"/>
              <a:t>I</a:t>
            </a:r>
            <a:r>
              <a:rPr lang="en-US" sz="2600" dirty="0" smtClean="0"/>
              <a:t> </a:t>
            </a:r>
            <a:r>
              <a:rPr lang="en-US" sz="2600" dirty="0"/>
              <a:t>will attempt to expose students to many different activities.  Every student may not enjoy every activity but if each student finds a few activities to participate in for a lifetime I</a:t>
            </a:r>
            <a:r>
              <a:rPr lang="en-US" sz="2600" dirty="0" smtClean="0"/>
              <a:t> </a:t>
            </a:r>
            <a:r>
              <a:rPr lang="en-US" sz="2600" dirty="0"/>
              <a:t>have accomplished </a:t>
            </a:r>
            <a:r>
              <a:rPr lang="en-US" sz="2600" dirty="0" smtClean="0"/>
              <a:t>my </a:t>
            </a:r>
            <a:r>
              <a:rPr lang="en-US" sz="2600" dirty="0"/>
              <a:t>number one goal. </a:t>
            </a:r>
          </a:p>
          <a:p>
            <a:endParaRPr lang="en-US" dirty="0"/>
          </a:p>
        </p:txBody>
      </p:sp>
    </p:spTree>
    <p:extLst>
      <p:ext uri="{BB962C8B-B14F-4D97-AF65-F5344CB8AC3E}">
        <p14:creationId xmlns:p14="http://schemas.microsoft.com/office/powerpoint/2010/main" val="105315058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Custom 12">
      <a:dk1>
        <a:srgbClr val="000000"/>
      </a:dk1>
      <a:lt1>
        <a:sysClr val="window" lastClr="FFFFFF"/>
      </a:lt1>
      <a:dk2>
        <a:srgbClr val="0000FF"/>
      </a:dk2>
      <a:lt2>
        <a:srgbClr val="BBC0AC"/>
      </a:lt2>
      <a:accent1>
        <a:srgbClr val="0000FF"/>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15127</TotalTime>
  <Words>1395</Words>
  <Application>Microsoft Macintosh PowerPoint</Application>
  <PresentationFormat>On-screen Show (4:3)</PresentationFormat>
  <Paragraphs>162</Paragraphs>
  <Slides>30</Slides>
  <Notes>18</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Perception</vt:lpstr>
      <vt:lpstr>What is your role?</vt:lpstr>
      <vt:lpstr>Raising the Bar: Transforming PE Through Lifelong Fitness and Activity</vt:lpstr>
      <vt:lpstr>Where did we come from?</vt:lpstr>
      <vt:lpstr>What I’ve Learned</vt:lpstr>
      <vt:lpstr>What is the #1 Goal</vt:lpstr>
      <vt:lpstr>VIEWPOINTS</vt:lpstr>
      <vt:lpstr>Stretching Ourselves</vt:lpstr>
      <vt:lpstr>Why is PE Important?</vt:lpstr>
      <vt:lpstr>My Guiding Objectives:</vt:lpstr>
      <vt:lpstr>Why lifetime activities and fitness?</vt:lpstr>
      <vt:lpstr>What Can You Add?</vt:lpstr>
      <vt:lpstr>Grading in Physical Education</vt:lpstr>
      <vt:lpstr>Funding</vt:lpstr>
      <vt:lpstr>How do you start to change</vt:lpstr>
      <vt:lpstr>PowerPoint Presentation</vt:lpstr>
      <vt:lpstr>PE Curriculum Outline</vt:lpstr>
      <vt:lpstr>PowerPoint Presentation</vt:lpstr>
      <vt:lpstr>Fitness Assessment &amp; Goal Setting </vt:lpstr>
      <vt:lpstr>PACER</vt:lpstr>
      <vt:lpstr>Muscular Fitness: Strength Training</vt:lpstr>
      <vt:lpstr>Strength Training</vt:lpstr>
      <vt:lpstr>Methods - The Egoscue Method</vt:lpstr>
      <vt:lpstr>Methods - Adventure Fitness – The Railyard</vt:lpstr>
      <vt:lpstr>PowerPoint Presentation</vt:lpstr>
      <vt:lpstr>Methods CrossFit: www.crossfit.com </vt:lpstr>
      <vt:lpstr>Methods - CrossFit</vt:lpstr>
      <vt:lpstr>Methods – CrossFit Tabata Workout</vt:lpstr>
      <vt:lpstr>Challenges</vt:lpstr>
      <vt:lpstr>2012-13 Fitness Assessment Results – Are we making a difference? </vt:lpstr>
      <vt:lpstr>Thank you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want a copy of the presentation or more information</dc:title>
  <dc:creator>Robert Pangrazi</dc:creator>
  <cp:lastModifiedBy>David Schmidt</cp:lastModifiedBy>
  <cp:revision>224</cp:revision>
  <cp:lastPrinted>2012-02-01T22:54:52Z</cp:lastPrinted>
  <dcterms:created xsi:type="dcterms:W3CDTF">2013-09-20T06:26:22Z</dcterms:created>
  <dcterms:modified xsi:type="dcterms:W3CDTF">2013-12-16T16:12:17Z</dcterms:modified>
</cp:coreProperties>
</file>