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C541C4-FFF5-4593-B0EA-3D1C2E31FAC6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688FED-5EE2-43A3-9969-A09AFC37D59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thallegheny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zon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6480048" cy="2301240"/>
          </a:xfrm>
        </p:spPr>
        <p:txBody>
          <a:bodyPr/>
          <a:lstStyle/>
          <a:p>
            <a:r>
              <a:rPr lang="en-US" dirty="0" smtClean="0"/>
              <a:t>Welcome to sixth grade reading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667000"/>
            <a:ext cx="6480048" cy="175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Mr. Mortimer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7150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Objective:  To familiarize families with the curriculum, policies, and </a:t>
            </a:r>
          </a:p>
          <a:p>
            <a:r>
              <a:rPr lang="en-US" sz="2000" b="1" dirty="0" smtClean="0">
                <a:latin typeface="+mj-lt"/>
              </a:rPr>
              <a:t>                   procedures of sixth grade reading.</a:t>
            </a:r>
            <a:endParaRPr lang="en-US" sz="2000" b="1" dirty="0">
              <a:latin typeface="+mj-lt"/>
            </a:endParaRPr>
          </a:p>
        </p:txBody>
      </p:sp>
      <p:sp>
        <p:nvSpPr>
          <p:cNvPr id="5" name="AutoShape 10" descr="data:image/jpg;base64,/9j/4AAQSkZJRgABAQAAAQABAAD/2wBDAAkGBwgHBgkIBwgKCgkLDRYPDQwMDRsUFRAWIB0iIiAdHx8kKDQsJCYxJx8fLT0tMTU3Ojo6Iys/RD84QzQ5Ojf/2wBDAQoKCg0MDRoPDxo3JR8lNzc3Nzc3Nzc3Nzc3Nzc3Nzc3Nzc3Nzc3Nzc3Nzc3Nzc3Nzc3Nzc3Nzc3Nzc3Nzc3Nzf/wAARCACZAKoDASIAAhEBAxEB/8QAHAAAAgIDAQEAAAAAAAAAAAAAAAYFBwIDBAEI/8QASBAAAQMDAgMFBQQHBAcJAAAAAQIDBAAFEQYhBxIxE0FRcYEUIjJhkUKhscEVI1JicpLRFhckMwhjgoOi4fA0Q1V0k5SywvH/xAAaAQACAwEBAAAAAAAAAAAAAAAAAwECBAUG/8QAMhEAAgIBAwIEBAQGAwAAAAAAAAECAxEEITEFEjJBUZETImFxBkKB8BQVIzOhwbHR4f/aAAwDAQACEQMRAD8AvGiiigAooooAhNSassumFxU3uWYwlKUlpZaUpORjOSAcdR1qVhy486K1KhvIeYeSFtuNnKVA94NJnGDS6tS6QfEcEzIWZLCQfjwPeTjvynOPnioH/R6vJmaZlWt1zmcgP5bGejaxkD+YL+ooAteiiigAoorRImRoxAkPtNE9O0cCc+WaAN9FQi9W6dbcUhd+tIWk4KTOaBHmOatsbU1iluhmLera86RkIbltqUfQGgCWorzm2qE1Jq2x6ZbSu9XBmOVDKG8lTix4hIyT59KAJyikNPFvSrozFcnSU5wVMwnFAfdWVj4pWK8X9uzIYnxX3chlctkNpcI6Ae8Tk74yB9aCMj1VL8R9U6nmcQomldLylRlNqbKiz1WpQ5iVn9lI3x55zti5VuBCSpRCUgZJJ2AqmOHbzN/4yajvLRbdYZStLLiTzAglKEqBx3pSfqetBJc7YUEp5yCoDcjYE+VZ0UUAFFFFABRRRQAUZFB6VD6svKNP6duF1Xy5jMqWhK84UvolO3iogetAEvt8qoW7rd4UcTRNjhQsV1ytxpA2CSfeAHTKCcj5HHea77XqXifLtbcqOuyv+1YcbS4ptDjaVHI93IGMY65OCKjb1br3fGWxq+2apmLbypC4xZcZb+YQ0nrj1qMouoSzvsXpAnxJ8REqFKakR1jKXWlhSSPMVw3HVFhthxcLzb46j0S5JQCfTOa+c3NLxYrpajXuTAUcEx7nDW0CdiObICT5EH6VKW5i/Q0JXAhaduiMY5oiG0qO5P2cf9YqrmkPhpZN78fTctaTxV0ynKYLk64OYyEQ4biirbOxIAqp+w/vD4qSk3BmaIgbccREkOBt1KEoylAzkJyog+pqWGrJkVJRdtO3GMB1UyO0R59351waAusVzirLuf6xERxlzCltlJzypABHpRCTb3J1GmjCH9N5l6YGH+7X9GQlTf0dYUlshXYOtPysAd5WpxIJ7z7gFKGobC3cnbnHRAgMT4cFM1g25hTSXUJXhxKkFRGQDkEb7b9drNvurpr5XGt1uV2KgQXHHm0BQ+px9DSXFg3KTrK1XaYqJBjRDyuBtzty42c8ySMD4gopPdgmtTdKq3fzHIrp18tRnsfZh5yvP/k6NCa/1k/YEMxosCemKrsvaJbykuEYyAcHfA2z18a57ibrq/iZpxjUUCGz2aSstx3OdK20ErOc/MYxSpo7UsbTtwnxZrTiIjzhI5UEqbKScDGemD+FS9s1imVxHttxgwXHmI7a2ACrlUoKSoFZ64xnOPlWVSl3b8HXdVTo+V/P6FjTZepY0VpDtpt9rZC8BuJPVlQI32SjGBVa6yu82fEMlx7t5dhuTfZykL5ilt1JWlBVjJ5VtYyemae7qty9SVOzWH30HYMqcUhsDwwkjPd1zWiVAalW5cF+NDYgEhS2G20oRkdCeUDp45ps9VB1qEdzNp+ialXSum0s+W/v6Cnq7X1418/+jLYzJh2UcvtIZaLi1JJGVLCdyB3JHXvz3WVo696J0rbGrXCkuxSTlxyXEdbW8vvWolOMfcKrW4ajsdhBjW7sn1JPwRUgJB+aun0zXbZbRxD1UUOxWxabcrdLkj3UqB+RBUr6AUlSk+EabKaa1hyy/oXxbbjDukREu3SWpMZeeR1pXMlWDg4PnXXUVpezI0/YIFqbc7QRWQguYxzq6k4ycZOT1qVphkCiiigAooooADSFxuJ/u3ueE5ytn0/WJp9pP4tW965cPruzHHMtDaXuXxCFBZH0BoAgraA5DaUsBRKE5yPkK6AltJAQooV3FCyKWtKXBMvTNufWvcshCio7lSfdP4ffUgZrIUBzK8wKwvKZ6qCjKCeSeRLmtjCJr2PBauYffXLJjx5e863W2UrGOdyKkL/mABrmRJUoZQsFPjW9l7nVyrO/canvZWWnjzhGAiRkf5UZ5jps3IKk/wAqunXuNa3YwKCkJKge4pxXcSB1IFeBaScAgmoZaOxE+xsDq2r6mvRDjZyUnyO/51L1iUpPVIPpRgt3r0IV+x2iWSqTCiOqJySuOkk+uK2tQrXbGCWG2I6AMe4AgD8q7JS2W2HFgDmQM7HvquZ9zb1RcYdpaVzMOuKeknOP1SCcAfxYB8sVaMXJ4EX210x72tzruuv2A+uJYYTtwfyQFAHkz8gN1D6Ut3CDrPUGTcErYj9Sh1wMtpA7ynP3kVdeltJ2hi2BcEM7j4AjCUKx9sZyo+Zrh1NohE4hC25s1s++tJdS015cqcZ6Z3Jx3fLTGEY8HDu1dt3iexQsC0NP6it1rRNZfMiS20tbWShPMoDqRv17hivsRtCUISlIwEjAr5QvcOZZNTxH4DUVuSy4l1iLBClqbCTkFRxuSe/f6Yq4IvFt/GZ2kbq0kHdTRC8J8cED6VbKEKEnwi0qKT9McQrXqO6JtseJcY0otKdCJTHIOVJAO+T403ipKtYPaKKKACiiigArB5CHW1NuJCkKBSpJ6EHrWdBGaAKMn6B1RpeVOcsLMWdZi4p1phcjkcZR1+1gZA26nPXFLMPXcB3Alx3mFZ3KcOJ/I1dXFh5yPw8vi2FqbX7OE5ScHClJBHqCRSdo+3Wqz2XTaI8VCZ17jklaUAqWUt86uYk55cDp0z3Vm1Eo1ruxlmmnU2w2T2IS33+3SVBUS4NFR+yVcp+hxU4xPI/zk4/eAqTu+hrPOCjOsjHN3utI5D9UYpbe4ctxyVWS93C3+DS1BxA9Nqxx1NUudjdDqMl4kMHbJfQkpPNgda8GR0pTes+tbf8A5aYF1b/1a+yc+hwPxrid1I9APLfLTcIB6FxTZUjPn/8AtOi1LwvJsh1Cl7cD8h9afi3HzrF+QeRRwQkDJIpQh362Tcez3BlRPRJXyn6HFSYdcDakZPKob5NS01yaI2wlujlu09x6y3oH3UtoKAfn2fMR6ZT9fnSxoCHjUTowe0Tb2QASCMrCD17v+ddMhzOm9RpUd/a5Gcn91AH3Vyw/0pbp0afZoyZaZ8FpCivZLa0pAyT3Db13rRXiJyNZ3WpY5/8AS+bZBjWKA6/KebQQOZ95awlCB4ZOwHzNQV01pDktKYtsdUtlQwXnQpDSv4RspQ+ew8CaRZJmTlifqe4+2ut+8EqwiOwfFKNhn5neo0XyZd5Koel4S5rw+OQscrTfzyfzI9aJ2egqGmhWu6/2Jq4TY0TtZstxiMlauZRCQgE+QG/40qK1Yi53BqDAlx7YyokLnzUkhPkADj1+6mK3cKZl2kh/UF2dkL724+yUjw51Db0TT9aOG+nLYyUIt7CyRhRdQHFH1Xn7sVjlq6YP1ZNurnJdtawjo0Bo+xWVv9KW+WbpNeQUruSnefnB6gYOANht12606DpVfyOHFqZdXJ05LnWKWrq5AfIQo/vIJwR12261kmfrywIxLiQ9SRk4/WRVezyceJQfdPd0rRXq6p7Zx9zC0x/opStXEKwznxFlPu2ucRvEuTfYL7+hOx6Hoaa8jxrUVMq8JxXtYOZKSEnBI2PhQBlzCjPhVEabk6ouN7uNgvOr7nBukRRw2hKFJdR4pJwe8HyOe41NStCXaWhKJOub44lJyAVnr/NSpXQg8SYyNU5LKLK1LaY9+sU61y/dZktFBWfsHqFehAPpXz1FuV60fqmwN6jhPez2RC2sj3klpxSgVpI2IwtIH8IFOCuFEd9KvbdR3h9a885KxhQ+YOa0f3MWX/xO4fRv+lKlfTJYZf4FnoW/HfafYQ+w4l1taQpK0HIUPEVmttDmy0JV5jNUurT2rNBrMjSFwXOtxPM5CfA28fd6eqcGmLSvFKJd1piTQIdwzyqjyPd5leCVbZ8jg/I1yrNO1mUN0DTj4kPzluir/wC5SP4dq53LMyoEJcWkHqDgg1ti3Np5YbUkoWemeh9a7qzECbdeHFiuXMZECIVk/Glstq+qSKXX+EaopKrFfpcI9yFq7RH02q1K1yX24zDj760ttNJK1rUcBKQMkmnQ1FsdosFtwUde9F6rsMWShlhF8iTQ4uQWG+RxtZABPKCc9Ads9DsO9Xj3u9NQoVnhWqSm5NEJ5VMKJUgfunffv8utWjp7W864Wy/6kuzqY9iacU1Bb7IBagOpz1JxgfxEjuqAZuOsbhE9pRcYUNt9JUhhcYqU2k7pBJ6nGK6dUrm2mk8eZb4848M0W7Qs+7LRM1jM/VjdEFhWEp/iUNvpk/OnGLddKWKOhhc2DGaTulhp1AAz37Ek9PClRrh45dQHrk5dbk4vdbjjvKhSvEDu+tS0LhRBRjNsip6bvvKWfpk1aeklZ45ewt2NvLJGVxe0rDTyMvqd5RsllpRH4AffUDN46QkbQrRIcPi6tLf3Aqpqi8PIcZH6lMFpW5HJFHXzpc1Lw/v76FiF+iVpUOohJUo47sqz/wDGiOgpX1K9zFqbxyvjnN7Hb4TIz7pXzLI38x3VFM8Rteains263zyJElzkbbjtIQSSfEjI889KWtT6en2N7FxVGC1KwENKAPnyYBA9BVn/AOjfbGnHrxc3AhTrfZsNkgZTnJVjwzgCnx09UeIojLJhHDfWN4MFrVuoIcqHGlofLaUqcWsDqOYpT3ZHf1+WKtzkz1NZ0U1JLZEBXmRQrpVKzNe61vWo7xbtKIgJZgvlADyUhzkBKcnmO+48NsiiUlFZZKTfBzcen/0LquwXm2lLVwDaypYPxBKhy8w7xhSh8xtTxpe+xtRWSPcoo5Q4OVxs9W1j4kn/AK6EHvqlzB1Br+auVe7s04qEoxi5yJOMEnCQgAEb9c1IaZuD3DvVggTXiuzzgnLqk4A8F48Qcg/L0rHe67H2RfzI0UuVfzPgu+iocap093322Z/843/Wsf7Xacxn9PWz/wB0j+tY+x+ht7o+pNUraq0Ta9QN8zscJeAwFp91Q8j+RyK7lax00kgG/W7fwkpP51sGp7EU8wu0MgjOzwqMNb8ENxlsV4w/qjRiw25z3m1IOC2dn2U+I7/HxHlVh6T13a77FHszxceSnK2lEJdR5p7/ADGRXNJvVhmjlM9grHwlCxkUm3yw2ee/7UxLRFnJUFImxl8iifE+P4/OlTlGTxYt/Vf7X/QiVHnAuFi5RniAFlJPQLGKReON2cg6Ldjxnghcp1DS8HcoOSQPPH0zSsxqu96eaxf4pukEDKbhDxnH746eu3maWeJetIOoYUSDag4phK+1dU6jlIVggJA8iTn5imafTy+LFrdepmntsya1pz23hXpVsDPL2LpbWnYkpWrcd/UdaidN6yuDzvPNvduhp7wphXaY+WMD76YdexJN24eWFu2x3pS0tRCUsoKzswQTgfMgVX1p0dqYuiQ1YnVJTvmW2Et+vOQDXQ09kVB9z82UaLutd5ROaD39pFqb6FTK1uemQcZpltj0VZBak3OWf2l9py+uMD61Tbc3VVtCPatS6etISMBIDLi8Z7khCj9Kxc1y+wrnl6+usxZwS3b4CW0+hXjH8vcaf8SL43IwfQOQcZxv49ajbhbHJ6FBVwkNpP2UcqU/hn6mqElcTXeZBZevkkoGypF2UyD5pZCc93U1HyuKWpnmy2y+2wju3W6R073FKPd95o7pPhEDZqvR1vfnPN2myXCdIzhUjnLCOboSVLO4HyG+9c+iLNeNHTn5FwusK2RH04cSJyUrBGeUgEFJIJ6KyN6rydqi+z8+13eYtJ6pDxSnpj4RgVN8Mrfp296iTbdSplqclHEZxp7lSV7+6rbO/cc9fOquNstm8fYnYtCZxKl2mG7Oj3Sz3yIypIW2VFiRudgOXKT58o6ValvfXLgRpK2+yU80lwt83NyEgHGe/GetQVr4f6UtfKqJYoXMOi3W+1UPIryR1pmAwAB3eFMjFpYbyQBxjuqjNbtDRvFmLeQOS3XdOJG3ugnCXPPflX6msdRcV9VsXqfaY8CHFMNxTby0NKfWkJOCsAqAI6Hptnc1r1W3H1hol+4MaievM+Cn2goWlDXZJHxgNAAp2PUk/D1onFSi4vzKuxVtNktH06jTEu5usqSm2SHA80nuZPKedPkMDHy27qReIE9qQj2CVgS40hLkdzGzzCxsQfEbA9xxmnaxXqTe+HCJcYh2dATyvNKGe17Mbp7z7yO/9qqdnOe2XRmNGeLsYOhMUrG6EKIISfLOMdxziuVpaZSulOfKN9s0oJR8y9ZdmsMVwNjTtrVlAPMqKjw8q6LfZrSsc7FotTDhGCBCQcitGrp7VskRS+RyuuNsZz0KirB+uPQ11xFKS2kjIIJ9K56lZLdt4+5tqrhJ4xublWCKc/4a3jPhAb/pW0WpaUhKXm0pAwAlhIwPlisTIfPVw/hWCnHFdVKP+1Udknyx60xn+iFZBEk5HQhGPzrw2ZSiSqRknxRn8615OOpo5j4n61HwX6k/w/1B61IbB5pKcH7PJ/zpQv2jLfIhTW4USNHfkAYf5McpCgeg+H0603k95PqTR1HQEU2tSr3i9wlpoSWHyVDGia9sbAttucf9m5spLJSpKc7nCjukfLYda8/sdqq7Hmu1yIHU9vJU6foCfxq1Xo2PfR0Hce6tKWnFfCk48abLXWriKT9cGF6JJ4eRChcNIace2XB90/stICAfU5phhaGssQJ5bYl1QPxvrK/u6fdTI3HSgha1YIrNx9AScKycbUuV90188n+hphpa4rLRFNNQY8tmD2TLKnAsoShtKQQnGcY/iFTQsUdaEqbIwoZHMgflVfa3mKhXzTclCynlkr5iO8HswR9Cae3ZSghCQcqA+lVlDEIzzyVg4ycl6GxdkabGVFsDyH9Kq/U8CIniJY2rajkkSJLKnCgbZ7QAKwOh2Oash6apSMqVygDcqVsKrrRchOouMsKU177DbqloVg/A22cH1IH1rX05OVja4Rn1koKGFyfSlFA6UV2jmHzPrVsXbi1duxM2OGnEo9ogx1PKaUlCUlakpwcZBzjfz6U8o4Xm6QkS3n2GJ4GWpsHmZLySOqkEDlUe8b9eo6VL6v4WRrlcHL3p2c9ab2Vl0OpcUULWe896SfEfQ1G23iBe9LS27XxHt7jaSeRq6sIy2581Y2PecjfxTUPPkAo8PTJ0dr2fpi4nAkYSgnGCsDmQr/aSTt4kV7B4ePt8RHngFM2iK8mY26R8WTzBsHxBBB8APmKYuJ+mJ2p59m1TojkmvBOFOMOpHwnmQrc+Y+lK0m48SnnlMSUto94hQKGQlPjmsdtNrm5VY3WGPhOOEpeRnxWu7d4u0KwwSFPF5BWvwUchI/4s/SnqM6GWktkqVgfEe/51SlzsuobJONxc7VbqVFftjCucZ8Seo9QKl7QjUl7bKYuqmTt8BkLCx/s8uaXLQTcYwg+P9l1r40N2SLYMpOPdSc1pW64s+9sPltVfJ0jqRxCkydTLG+MIccV+OK2t8Pro82UO6glq/aCULUnH81VfSLnzIVP8Qad/m/fsPQWtOTlafma89t7MZW+3gDJKlAAD50mo4UuOIwqfPWcb/qgAfqa2PcLbXESFzZrrCM7qffabH1NSukSXM/37i11+r8qb9xkdu8FQKnLhEwBv/iEf1rR/aG0o3TdYgwO59P4ZpYY0nowv9nHmuznR1aiuLkE/+kg+I76mInDu3vnmj6bnLSftS3iwk/PBXzf8PpR/KoLmwH1lvdQZ2/20sgSea7RVbZ6nP4VoVr2wdP0i2P8AdL/pUjB4YW1o5lQbc2k4KkJ7R49+wUoj8Kkm+H9haa5G4Ucq65Uwg5+6rrp9LeO9/v8AQpPr9kV4f37igviBYVZ5prp/3Cv6VzjiJY1HlSmcSen6lJ/+1Ncmw2yH+rRHt6wNglEdOR9x/GvA20nGG0DHTCQMVoj0alrOWYJ/iSefB/kq7Vci+3WdDnO2mS3CbXzRmuzJURsSVYyQTgVPSdb3RqMuUrTcltoblxxSgkDPf7tOri0tIK3FJQgDJUo4AHmaSeIGobc/Y3YEOa0/JccQChs83ug5O427hWi3p+n7UpeQvS9Z1NtiSjy92dCW9a6y0+DaLE23El5T7SJKRlIJCh7xGOmKfuEOgF6ThPTbohBu0n3VcqgoMt5+EEbZJAJ8h4VO8L4PsGgrIwRgmKHVDlxuslW4PnTXSq6oVrEFg68pym8yYDpRRRTCp4d6550CJcIy406M1JYWMKaeQFJPoa6aKAKwm8PrppqUu48OriqKpSuZ21ylczD3lnp4b/zCtVvv9qvN1TbdSxX9PX4rwtl04aknOPcWdjnu8e7mq08DwqNvthtV/hmHeILMpk5IDg3QfFJ6pPzFRgDif01a1xezSytBSDhxCsrPn4+VVnfNDWi5LcfgrbccQo8z8JQQ62r/AFjfUHzGfKmV2DqfQg5rQp/UVhTuqE8rMqMn/Vq+2APs49O+ovUMmza1gG86cLqLnGT+vXGV2cxjHTnbJCXEjwJGMbHqKhZQMTpOodU6JQylU6Nc4Tyuzb9qbwtBA7yDn7yPKmxmPxQupSp1602do+CQ4oAnw9/f6VUmptRTJ8MW6ellx1l0LD6EFChsQQpJGx3+XSvoazTGm9PWtch5IJhMklStz7id6Jd3kYdV8Old3aiAb0DNle9qDWV2l78xbir7BPp1qTgaG0pbyFotDUh0YPayyXlZH8ZI+gFbpN894piN5x9pX9KX7hqlm3KU5OuzTKv2e0970SN/upi002syeDlvqEm+2tZ+yHxotsNhuO0hpsfYbTyj6CsHpAbQVOrCUjx2qs08S3pThjWK3zru+c4DEY/kCfurcm08SdQKK/ZIdobPRUtznWNvAZ/AVT4SXLHKrVWrjH32G+VfWkpPsyO0x1WrYClW8ayt8fnTcLsyOXqy2eYj5EJ7/Ou6Lwg9swvU+pbjPWSctMHsm9+7fP5U2WTh9pSzBJh2SKXEnIdfT2q8+as49Kcpwj4YjI9Kcv7s/YqyNqabdlcmmtOXKeScB0t8jY9dwPUipaLpHiDd/wDtkq32RlQyQj9a6Num2fxFXIlCUpCUpASNgB0Fe4FRK2b8zXV0/TV8R99ysoPBu0rUHb/dLjdnNshx0oRnyG/3052fSdgsqUi12iHHI+2loFf8xyfvqbopeTYklsjwDB617RRQSFFFFABRRRQAUUUUAFJeruHtvvskXOA6u03tG6J0X3ST++ARzefX542p0rxXwmgD5c15ZdRRLgxEvlnQ7I5/dnwmj/ikeAwMd/TAI8MU4wouu7u32dp02i2MJSEoduC8EAbDY4PT901eI+M+QrBHUedWjJx4E20V3Y71nBVEbhRfLkkHU2q3uU5zHgI5U/zHA8fs0y2jhVpG1kKFrTLdByXJii6SfI+791O9FQ23yMjCMFiKwaI8VmM2GozLbLY+w2gJH0FbsV7RUFgooooAKKKKACiiigAooooAKKKKAP/Z"/>
          <p:cNvSpPr>
            <a:spLocks noChangeAspect="1" noChangeArrowheads="1"/>
          </p:cNvSpPr>
          <p:nvPr/>
        </p:nvSpPr>
        <p:spPr bwMode="auto">
          <a:xfrm>
            <a:off x="120650" y="-581025"/>
            <a:ext cx="13335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data:image/jpg;base64,/9j/4AAQSkZJRgABAQAAAQABAAD/2wBDAAkGBwgHBgkIBwgKCgkLDRYPDQwMDRsUFRAWIB0iIiAdHx8kKDQsJCYxJx8fLT0tMTU3Ojo6Iys/RD84QzQ5Ojf/2wBDAQoKCg0MDRoPDxo3JR8lNzc3Nzc3Nzc3Nzc3Nzc3Nzc3Nzc3Nzc3Nzc3Nzc3Nzc3Nzc3Nzc3Nzc3Nzc3Nzc3Nzf/wAARCACZAKoDASIAAhEBAxEB/8QAHAAAAgIDAQEAAAAAAAAAAAAAAAYFBwIDBAEI/8QASBAAAQMDAgMFBQQHBAcJAAAAAQIDBAAFEQYhBxIxE0FRcYEUIjJhkUKhscEVI1JicpLRFhckMwhjgoOi4fA0Q1V0k5SywvH/xAAaAQACAwEBAAAAAAAAAAAAAAAAAwECBAUG/8QAMhEAAgIBAwIEBAQGAwAAAAAAAAECAxEEITEFEjJBUZETImFxBkKB8BQVIzOhwbHR4f/aAAwDAQACEQMRAD8AvGiiigAooooAhNSassumFxU3uWYwlKUlpZaUpORjOSAcdR1qVhy486K1KhvIeYeSFtuNnKVA94NJnGDS6tS6QfEcEzIWZLCQfjwPeTjvynOPnioH/R6vJmaZlWt1zmcgP5bGejaxkD+YL+ooAteiiigAoorRImRoxAkPtNE9O0cCc+WaAN9FQi9W6dbcUhd+tIWk4KTOaBHmOatsbU1iluhmLera86RkIbltqUfQGgCWorzm2qE1Jq2x6ZbSu9XBmOVDKG8lTix4hIyT59KAJyikNPFvSrozFcnSU5wVMwnFAfdWVj4pWK8X9uzIYnxX3chlctkNpcI6Ae8Tk74yB9aCMj1VL8R9U6nmcQomldLylRlNqbKiz1WpQ5iVn9lI3x55zti5VuBCSpRCUgZJJ2AqmOHbzN/4yajvLRbdYZStLLiTzAglKEqBx3pSfqetBJc7YUEp5yCoDcjYE+VZ0UUAFFFFABRRRQAUZFB6VD6svKNP6duF1Xy5jMqWhK84UvolO3iogetAEvt8qoW7rd4UcTRNjhQsV1ytxpA2CSfeAHTKCcj5HHea77XqXifLtbcqOuyv+1YcbS4ptDjaVHI93IGMY65OCKjb1br3fGWxq+2apmLbypC4xZcZb+YQ0nrj1qMouoSzvsXpAnxJ8REqFKakR1jKXWlhSSPMVw3HVFhthxcLzb46j0S5JQCfTOa+c3NLxYrpajXuTAUcEx7nDW0CdiObICT5EH6VKW5i/Q0JXAhaduiMY5oiG0qO5P2cf9YqrmkPhpZN78fTctaTxV0ynKYLk64OYyEQ4biirbOxIAqp+w/vD4qSk3BmaIgbccREkOBt1KEoylAzkJyog+pqWGrJkVJRdtO3GMB1UyO0R59351waAusVzirLuf6xERxlzCltlJzypABHpRCTb3J1GmjCH9N5l6YGH+7X9GQlTf0dYUlshXYOtPysAd5WpxIJ7z7gFKGobC3cnbnHRAgMT4cFM1g25hTSXUJXhxKkFRGQDkEb7b9drNvurpr5XGt1uV2KgQXHHm0BQ+px9DSXFg3KTrK1XaYqJBjRDyuBtzty42c8ySMD4gopPdgmtTdKq3fzHIrp18tRnsfZh5yvP/k6NCa/1k/YEMxosCemKrsvaJbykuEYyAcHfA2z18a57ibrq/iZpxjUUCGz2aSstx3OdK20ErOc/MYxSpo7UsbTtwnxZrTiIjzhI5UEqbKScDGemD+FS9s1imVxHttxgwXHmI7a2ACrlUoKSoFZ64xnOPlWVSl3b8HXdVTo+V/P6FjTZepY0VpDtpt9rZC8BuJPVlQI32SjGBVa6yu82fEMlx7t5dhuTfZykL5ilt1JWlBVjJ5VtYyemae7qty9SVOzWH30HYMqcUhsDwwkjPd1zWiVAalW5cF+NDYgEhS2G20oRkdCeUDp45ps9VB1qEdzNp+ialXSum0s+W/v6Cnq7X1418/+jLYzJh2UcvtIZaLi1JJGVLCdyB3JHXvz3WVo696J0rbGrXCkuxSTlxyXEdbW8vvWolOMfcKrW4ajsdhBjW7sn1JPwRUgJB+aun0zXbZbRxD1UUOxWxabcrdLkj3UqB+RBUr6AUlSk+EabKaa1hyy/oXxbbjDukREu3SWpMZeeR1pXMlWDg4PnXXUVpezI0/YIFqbc7QRWQguYxzq6k4ycZOT1qVphkCiiigAooooADSFxuJ/u3ueE5ytn0/WJp9pP4tW965cPruzHHMtDaXuXxCFBZH0BoAgraA5DaUsBRKE5yPkK6AltJAQooV3FCyKWtKXBMvTNufWvcshCio7lSfdP4ffUgZrIUBzK8wKwvKZ6qCjKCeSeRLmtjCJr2PBauYffXLJjx5e863W2UrGOdyKkL/mABrmRJUoZQsFPjW9l7nVyrO/canvZWWnjzhGAiRkf5UZ5jps3IKk/wAqunXuNa3YwKCkJKge4pxXcSB1IFeBaScAgmoZaOxE+xsDq2r6mvRDjZyUnyO/51L1iUpPVIPpRgt3r0IV+x2iWSqTCiOqJySuOkk+uK2tQrXbGCWG2I6AMe4AgD8q7JS2W2HFgDmQM7HvquZ9zb1RcYdpaVzMOuKeknOP1SCcAfxYB8sVaMXJ4EX210x72tzruuv2A+uJYYTtwfyQFAHkz8gN1D6Ut3CDrPUGTcErYj9Sh1wMtpA7ynP3kVdeltJ2hi2BcEM7j4AjCUKx9sZyo+Zrh1NohE4hC25s1s++tJdS015cqcZ6Z3Jx3fLTGEY8HDu1dt3iexQsC0NP6it1rRNZfMiS20tbWShPMoDqRv17hivsRtCUISlIwEjAr5QvcOZZNTxH4DUVuSy4l1iLBClqbCTkFRxuSe/f6Yq4IvFt/GZ2kbq0kHdTRC8J8cED6VbKEKEnwi0qKT9McQrXqO6JtseJcY0otKdCJTHIOVJAO+T403ipKtYPaKKKACiiigArB5CHW1NuJCkKBSpJ6EHrWdBGaAKMn6B1RpeVOcsLMWdZi4p1phcjkcZR1+1gZA26nPXFLMPXcB3Alx3mFZ3KcOJ/I1dXFh5yPw8vi2FqbX7OE5ScHClJBHqCRSdo+3Wqz2XTaI8VCZ17jklaUAqWUt86uYk55cDp0z3Vm1Eo1ruxlmmnU2w2T2IS33+3SVBUS4NFR+yVcp+hxU4xPI/zk4/eAqTu+hrPOCjOsjHN3utI5D9UYpbe4ctxyVWS93C3+DS1BxA9Nqxx1NUudjdDqMl4kMHbJfQkpPNgda8GR0pTes+tbf8A5aYF1b/1a+yc+hwPxrid1I9APLfLTcIB6FxTZUjPn/8AtOi1LwvJsh1Cl7cD8h9afi3HzrF+QeRRwQkDJIpQh362Tcez3BlRPRJXyn6HFSYdcDakZPKob5NS01yaI2wlujlu09x6y3oH3UtoKAfn2fMR6ZT9fnSxoCHjUTowe0Tb2QASCMrCD17v+ddMhzOm9RpUd/a5Gcn91AH3Vyw/0pbp0afZoyZaZ8FpCivZLa0pAyT3Db13rRXiJyNZ3WpY5/8AS+bZBjWKA6/KebQQOZ95awlCB4ZOwHzNQV01pDktKYtsdUtlQwXnQpDSv4RspQ+ew8CaRZJmTlifqe4+2ut+8EqwiOwfFKNhn5neo0XyZd5Koel4S5rw+OQscrTfzyfzI9aJ2egqGmhWu6/2Jq4TY0TtZstxiMlauZRCQgE+QG/40qK1Yi53BqDAlx7YyokLnzUkhPkADj1+6mK3cKZl2kh/UF2dkL724+yUjw51Db0TT9aOG+nLYyUIt7CyRhRdQHFH1Xn7sVjlq6YP1ZNurnJdtawjo0Bo+xWVv9KW+WbpNeQUruSnefnB6gYOANht12606DpVfyOHFqZdXJ05LnWKWrq5AfIQo/vIJwR12261kmfrywIxLiQ9SRk4/WRVezyceJQfdPd0rRXq6p7Zx9zC0x/opStXEKwznxFlPu2ucRvEuTfYL7+hOx6Hoaa8jxrUVMq8JxXtYOZKSEnBI2PhQBlzCjPhVEabk6ouN7uNgvOr7nBukRRw2hKFJdR4pJwe8HyOe41NStCXaWhKJOub44lJyAVnr/NSpXQg8SYyNU5LKLK1LaY9+sU61y/dZktFBWfsHqFehAPpXz1FuV60fqmwN6jhPez2RC2sj3klpxSgVpI2IwtIH8IFOCuFEd9KvbdR3h9a885KxhQ+YOa0f3MWX/xO4fRv+lKlfTJYZf4FnoW/HfafYQ+w4l1taQpK0HIUPEVmttDmy0JV5jNUurT2rNBrMjSFwXOtxPM5CfA28fd6eqcGmLSvFKJd1piTQIdwzyqjyPd5leCVbZ8jg/I1yrNO1mUN0DTj4kPzluir/wC5SP4dq53LMyoEJcWkHqDgg1ti3Np5YbUkoWemeh9a7qzECbdeHFiuXMZECIVk/Glstq+qSKXX+EaopKrFfpcI9yFq7RH02q1K1yX24zDj760ttNJK1rUcBKQMkmnQ1FsdosFtwUde9F6rsMWShlhF8iTQ4uQWG+RxtZABPKCc9Ads9DsO9Xj3u9NQoVnhWqSm5NEJ5VMKJUgfunffv8utWjp7W864Wy/6kuzqY9iacU1Bb7IBagOpz1JxgfxEjuqAZuOsbhE9pRcYUNt9JUhhcYqU2k7pBJ6nGK6dUrm2mk8eZb4848M0W7Qs+7LRM1jM/VjdEFhWEp/iUNvpk/OnGLddKWKOhhc2DGaTulhp1AAz37Ek9PClRrh45dQHrk5dbk4vdbjjvKhSvEDu+tS0LhRBRjNsip6bvvKWfpk1aeklZ45ewt2NvLJGVxe0rDTyMvqd5RsllpRH4AffUDN46QkbQrRIcPi6tLf3Aqpqi8PIcZH6lMFpW5HJFHXzpc1Lw/v76FiF+iVpUOohJUo47sqz/wDGiOgpX1K9zFqbxyvjnN7Hb4TIz7pXzLI38x3VFM8Rteains263zyJElzkbbjtIQSSfEjI889KWtT6en2N7FxVGC1KwENKAPnyYBA9BVn/AOjfbGnHrxc3AhTrfZsNkgZTnJVjwzgCnx09UeIojLJhHDfWN4MFrVuoIcqHGlofLaUqcWsDqOYpT3ZHf1+WKtzkz1NZ0U1JLZEBXmRQrpVKzNe61vWo7xbtKIgJZgvlADyUhzkBKcnmO+48NsiiUlFZZKTfBzcen/0LquwXm2lLVwDaypYPxBKhy8w7xhSh8xtTxpe+xtRWSPcoo5Q4OVxs9W1j4kn/AK6EHvqlzB1Br+auVe7s04qEoxi5yJOMEnCQgAEb9c1IaZuD3DvVggTXiuzzgnLqk4A8F48Qcg/L0rHe67H2RfzI0UuVfzPgu+iocap093322Z/843/Wsf7Xacxn9PWz/wB0j+tY+x+ht7o+pNUraq0Ta9QN8zscJeAwFp91Q8j+RyK7lax00kgG/W7fwkpP51sGp7EU8wu0MgjOzwqMNb8ENxlsV4w/qjRiw25z3m1IOC2dn2U+I7/HxHlVh6T13a77FHszxceSnK2lEJdR5p7/ADGRXNJvVhmjlM9grHwlCxkUm3yw2ee/7UxLRFnJUFImxl8iifE+P4/OlTlGTxYt/Vf7X/QiVHnAuFi5RniAFlJPQLGKReON2cg6Ldjxnghcp1DS8HcoOSQPPH0zSsxqu96eaxf4pukEDKbhDxnH746eu3maWeJetIOoYUSDag4phK+1dU6jlIVggJA8iTn5imafTy+LFrdepmntsya1pz23hXpVsDPL2LpbWnYkpWrcd/UdaidN6yuDzvPNvduhp7wphXaY+WMD76YdexJN24eWFu2x3pS0tRCUsoKzswQTgfMgVX1p0dqYuiQ1YnVJTvmW2Et+vOQDXQ09kVB9z82UaLutd5ROaD39pFqb6FTK1uemQcZpltj0VZBak3OWf2l9py+uMD61Tbc3VVtCPatS6etISMBIDLi8Z7khCj9Kxc1y+wrnl6+usxZwS3b4CW0+hXjH8vcaf8SL43IwfQOQcZxv49ajbhbHJ6FBVwkNpP2UcqU/hn6mqElcTXeZBZevkkoGypF2UyD5pZCc93U1HyuKWpnmy2y+2wju3W6R073FKPd95o7pPhEDZqvR1vfnPN2myXCdIzhUjnLCOboSVLO4HyG+9c+iLNeNHTn5FwusK2RH04cSJyUrBGeUgEFJIJ6KyN6rydqi+z8+13eYtJ6pDxSnpj4RgVN8Mrfp296iTbdSplqclHEZxp7lSV7+6rbO/cc9fOquNstm8fYnYtCZxKl2mG7Oj3Sz3yIypIW2VFiRudgOXKT58o6ValvfXLgRpK2+yU80lwt83NyEgHGe/GetQVr4f6UtfKqJYoXMOi3W+1UPIryR1pmAwAB3eFMjFpYbyQBxjuqjNbtDRvFmLeQOS3XdOJG3ugnCXPPflX6msdRcV9VsXqfaY8CHFMNxTby0NKfWkJOCsAqAI6Hptnc1r1W3H1hol+4MaievM+Cn2goWlDXZJHxgNAAp2PUk/D1onFSi4vzKuxVtNktH06jTEu5usqSm2SHA80nuZPKedPkMDHy27qReIE9qQj2CVgS40hLkdzGzzCxsQfEbA9xxmnaxXqTe+HCJcYh2dATyvNKGe17Mbp7z7yO/9qqdnOe2XRmNGeLsYOhMUrG6EKIISfLOMdxziuVpaZSulOfKN9s0oJR8y9ZdmsMVwNjTtrVlAPMqKjw8q6LfZrSsc7FotTDhGCBCQcitGrp7VskRS+RyuuNsZz0KirB+uPQ11xFKS2kjIIJ9K56lZLdt4+5tqrhJ4xublWCKc/4a3jPhAb/pW0WpaUhKXm0pAwAlhIwPlisTIfPVw/hWCnHFdVKP+1Udknyx60xn+iFZBEk5HQhGPzrw2ZSiSqRknxRn8615OOpo5j4n61HwX6k/w/1B61IbB5pKcH7PJ/zpQv2jLfIhTW4USNHfkAYf5McpCgeg+H0603k95PqTR1HQEU2tSr3i9wlpoSWHyVDGia9sbAttucf9m5spLJSpKc7nCjukfLYda8/sdqq7Hmu1yIHU9vJU6foCfxq1Xo2PfR0Hce6tKWnFfCk48abLXWriKT9cGF6JJ4eRChcNIace2XB90/stICAfU5phhaGssQJ5bYl1QPxvrK/u6fdTI3HSgha1YIrNx9AScKycbUuV90188n+hphpa4rLRFNNQY8tmD2TLKnAsoShtKQQnGcY/iFTQsUdaEqbIwoZHMgflVfa3mKhXzTclCynlkr5iO8HswR9Cae3ZSghCQcqA+lVlDEIzzyVg4ycl6GxdkabGVFsDyH9Kq/U8CIniJY2rajkkSJLKnCgbZ7QAKwOh2Oash6apSMqVygDcqVsKrrRchOouMsKU177DbqloVg/A22cH1IH1rX05OVja4Rn1koKGFyfSlFA6UV2jmHzPrVsXbi1duxM2OGnEo9ogx1PKaUlCUlakpwcZBzjfz6U8o4Xm6QkS3n2GJ4GWpsHmZLySOqkEDlUe8b9eo6VL6v4WRrlcHL3p2c9ab2Vl0OpcUULWe896SfEfQ1G23iBe9LS27XxHt7jaSeRq6sIy2581Y2PecjfxTUPPkAo8PTJ0dr2fpi4nAkYSgnGCsDmQr/aSTt4kV7B4ePt8RHngFM2iK8mY26R8WTzBsHxBBB8APmKYuJ+mJ2p59m1TojkmvBOFOMOpHwnmQrc+Y+lK0m48SnnlMSUto94hQKGQlPjmsdtNrm5VY3WGPhOOEpeRnxWu7d4u0KwwSFPF5BWvwUchI/4s/SnqM6GWktkqVgfEe/51SlzsuobJONxc7VbqVFftjCucZ8Seo9QKl7QjUl7bKYuqmTt8BkLCx/s8uaXLQTcYwg+P9l1r40N2SLYMpOPdSc1pW64s+9sPltVfJ0jqRxCkydTLG+MIccV+OK2t8Pro82UO6glq/aCULUnH81VfSLnzIVP8Qad/m/fsPQWtOTlafma89t7MZW+3gDJKlAAD50mo4UuOIwqfPWcb/qgAfqa2PcLbXESFzZrrCM7qffabH1NSukSXM/37i11+r8qb9xkdu8FQKnLhEwBv/iEf1rR/aG0o3TdYgwO59P4ZpYY0nowv9nHmuznR1aiuLkE/+kg+I76mInDu3vnmj6bnLSftS3iwk/PBXzf8PpR/KoLmwH1lvdQZ2/20sgSea7RVbZ6nP4VoVr2wdP0i2P8AdL/pUjB4YW1o5lQbc2k4KkJ7R49+wUoj8Kkm+H9haa5G4Ucq65Uwg5+6rrp9LeO9/v8AQpPr9kV4f37igviBYVZ5prp/3Cv6VzjiJY1HlSmcSen6lJ/+1Ncmw2yH+rRHt6wNglEdOR9x/GvA20nGG0DHTCQMVoj0alrOWYJ/iSefB/kq7Vci+3WdDnO2mS3CbXzRmuzJURsSVYyQTgVPSdb3RqMuUrTcltoblxxSgkDPf7tOri0tIK3FJQgDJUo4AHmaSeIGobc/Y3YEOa0/JccQChs83ug5O427hWi3p+n7UpeQvS9Z1NtiSjy92dCW9a6y0+DaLE23El5T7SJKRlIJCh7xGOmKfuEOgF6ThPTbohBu0n3VcqgoMt5+EEbZJAJ8h4VO8L4PsGgrIwRgmKHVDlxuslW4PnTXSq6oVrEFg68pym8yYDpRRRTCp4d6550CJcIy406M1JYWMKaeQFJPoa6aKAKwm8PrppqUu48OriqKpSuZ21ylczD3lnp4b/zCtVvv9qvN1TbdSxX9PX4rwtl04aknOPcWdjnu8e7mq08DwqNvthtV/hmHeILMpk5IDg3QfFJ6pPzFRgDif01a1xezSytBSDhxCsrPn4+VVnfNDWi5LcfgrbccQo8z8JQQ62r/AFjfUHzGfKmV2DqfQg5rQp/UVhTuqE8rMqMn/Vq+2APs49O+ovUMmza1gG86cLqLnGT+vXGV2cxjHTnbJCXEjwJGMbHqKhZQMTpOodU6JQylU6Nc4Tyuzb9qbwtBA7yDn7yPKmxmPxQupSp1602do+CQ4oAnw9/f6VUmptRTJ8MW6ellx1l0LD6EFChsQQpJGx3+XSvoazTGm9PWtch5IJhMklStz7id6Jd3kYdV8Old3aiAb0DNle9qDWV2l78xbir7BPp1qTgaG0pbyFotDUh0YPayyXlZH8ZI+gFbpN894piN5x9pX9KX7hqlm3KU5OuzTKv2e0970SN/upi002syeDlvqEm+2tZ+yHxotsNhuO0hpsfYbTyj6CsHpAbQVOrCUjx2qs08S3pThjWK3zru+c4DEY/kCfurcm08SdQKK/ZIdobPRUtznWNvAZ/AVT4SXLHKrVWrjH32G+VfWkpPsyO0x1WrYClW8ayt8fnTcLsyOXqy2eYj5EJ7/Ou6Lwg9swvU+pbjPWSctMHsm9+7fP5U2WTh9pSzBJh2SKXEnIdfT2q8+as49Kcpwj4YjI9Kcv7s/YqyNqabdlcmmtOXKeScB0t8jY9dwPUipaLpHiDd/wDtkq32RlQyQj9a6Num2fxFXIlCUpCUpASNgB0Fe4FRK2b8zXV0/TV8R99ysoPBu0rUHb/dLjdnNshx0oRnyG/3052fSdgsqUi12iHHI+2loFf8xyfvqbopeTYklsjwDB617RRQSFFFFABRRRQAUUUUAFJeruHtvvskXOA6u03tG6J0X3ST++ARzefX542p0rxXwmgD5c15ZdRRLgxEvlnQ7I5/dnwmj/ikeAwMd/TAI8MU4wouu7u32dp02i2MJSEoduC8EAbDY4PT901eI+M+QrBHUedWjJx4E20V3Y71nBVEbhRfLkkHU2q3uU5zHgI5U/zHA8fs0y2jhVpG1kKFrTLdByXJii6SfI+791O9FQ23yMjCMFiKwaI8VmM2GozLbLY+w2gJH0FbsV7RUFgooooAKKKKACiiigAooooAKKKKAP/Z"/>
          <p:cNvSpPr>
            <a:spLocks noChangeAspect="1" noChangeArrowheads="1"/>
          </p:cNvSpPr>
          <p:nvPr/>
        </p:nvSpPr>
        <p:spPr bwMode="auto">
          <a:xfrm>
            <a:off x="273050" y="-428625"/>
            <a:ext cx="13335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2" name="Picture 14" descr="http://www.whitegadget.com/attachments/pc-wallpapers/67100d1313291673-books-books-pho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2393950" cy="215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ASSIGNMENT BOOK &amp;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Required to keep track of assignments</a:t>
            </a:r>
          </a:p>
          <a:p>
            <a:r>
              <a:rPr lang="en-US" sz="2400" dirty="0">
                <a:latin typeface="+mj-lt"/>
              </a:rPr>
              <a:t>Given time during </a:t>
            </a:r>
            <a:r>
              <a:rPr lang="en-US" sz="2400" dirty="0" smtClean="0">
                <a:latin typeface="+mj-lt"/>
              </a:rPr>
              <a:t>class</a:t>
            </a:r>
            <a:endParaRPr lang="en-US" dirty="0"/>
          </a:p>
          <a:p>
            <a:r>
              <a:rPr lang="en-US" sz="2400" dirty="0" smtClean="0">
                <a:latin typeface="+mj-lt"/>
              </a:rPr>
              <a:t>Daily Agenda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37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Late assignments = half credit during 1st semester (1 day late only)</a:t>
            </a:r>
          </a:p>
          <a:p>
            <a:r>
              <a:rPr lang="en-US" sz="2400" dirty="0">
                <a:latin typeface="+mj-lt"/>
              </a:rPr>
              <a:t>Late assignments = “0” during 2nd semester</a:t>
            </a:r>
          </a:p>
          <a:p>
            <a:r>
              <a:rPr lang="en-US" sz="2400" dirty="0">
                <a:latin typeface="+mj-lt"/>
              </a:rPr>
              <a:t>Building responsibility and preparing for 7th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Form filled out</a:t>
            </a:r>
          </a:p>
          <a:p>
            <a:r>
              <a:rPr lang="en-US" sz="2400" dirty="0">
                <a:latin typeface="+mj-lt"/>
              </a:rPr>
              <a:t>Upon return pick up missed work from assigned location</a:t>
            </a:r>
          </a:p>
          <a:p>
            <a:r>
              <a:rPr lang="en-US" sz="2400" dirty="0" smtClean="0">
                <a:latin typeface="+mj-lt"/>
              </a:rPr>
              <a:t>See </a:t>
            </a:r>
            <a:r>
              <a:rPr lang="en-US" sz="2400" dirty="0">
                <a:latin typeface="+mj-lt"/>
              </a:rPr>
              <a:t>me at anytime for </a:t>
            </a:r>
            <a:r>
              <a:rPr lang="en-US" sz="2400" dirty="0" smtClean="0">
                <a:latin typeface="+mj-lt"/>
              </a:rPr>
              <a:t>assistance</a:t>
            </a:r>
          </a:p>
          <a:p>
            <a:r>
              <a:rPr lang="en-US" sz="2400" dirty="0" smtClean="0">
                <a:latin typeface="+mj-lt"/>
              </a:rPr>
              <a:t>Vacation forms</a:t>
            </a:r>
            <a:endParaRPr lang="en-US" sz="24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1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Students given several days notice of quizzes and tests</a:t>
            </a:r>
          </a:p>
          <a:p>
            <a:r>
              <a:rPr lang="en-US" sz="2400" dirty="0"/>
              <a:t>Study guide provided for novel tests</a:t>
            </a:r>
          </a:p>
          <a:p>
            <a:r>
              <a:rPr lang="en-US" sz="2400" dirty="0"/>
              <a:t>Assignments, quiz dates, and test dates can be found on my homework page.</a:t>
            </a:r>
          </a:p>
          <a:p>
            <a:r>
              <a:rPr lang="en-US" sz="2400" dirty="0"/>
              <a:t>You may use </a:t>
            </a:r>
            <a:r>
              <a:rPr lang="en-US" sz="2400" dirty="0" smtClean="0"/>
              <a:t>Marshall’s </a:t>
            </a:r>
            <a:r>
              <a:rPr lang="en-US" sz="2400" dirty="0"/>
              <a:t>homework site to access the page!</a:t>
            </a:r>
          </a:p>
          <a:p>
            <a:pPr lvl="1"/>
            <a:r>
              <a:rPr lang="en-US" sz="2000" dirty="0" smtClean="0">
                <a:hlinkClick r:id="rId2"/>
              </a:rPr>
              <a:t>www.northallegheny.org</a:t>
            </a:r>
            <a:endParaRPr lang="en-US" sz="2000" dirty="0" smtClean="0"/>
          </a:p>
          <a:p>
            <a:pPr marL="448056" lvl="1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6480048" cy="2301240"/>
          </a:xfrm>
        </p:spPr>
        <p:txBody>
          <a:bodyPr/>
          <a:lstStyle/>
          <a:p>
            <a:r>
              <a:rPr lang="en-US" dirty="0" smtClean="0"/>
              <a:t>WE HAVE A GREAT YEAR AHEAD OF 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3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>
                <a:latin typeface="+mj-lt"/>
              </a:rPr>
              <a:t>Improve reading, vocabulary, and comprehension</a:t>
            </a:r>
          </a:p>
          <a:p>
            <a:r>
              <a:rPr lang="en-US" sz="2400" dirty="0">
                <a:latin typeface="+mj-lt"/>
              </a:rPr>
              <a:t>Develop better organizational skills</a:t>
            </a:r>
          </a:p>
          <a:p>
            <a:r>
              <a:rPr lang="en-US" sz="2400" dirty="0">
                <a:latin typeface="+mj-lt"/>
              </a:rPr>
              <a:t>Develop better study skills</a:t>
            </a:r>
          </a:p>
          <a:p>
            <a:r>
              <a:rPr lang="en-US" sz="2400" dirty="0">
                <a:latin typeface="+mj-lt"/>
              </a:rPr>
              <a:t>Use before, during, and after reading strategies</a:t>
            </a:r>
          </a:p>
          <a:p>
            <a:r>
              <a:rPr lang="en-US" sz="2400" dirty="0">
                <a:latin typeface="+mj-lt"/>
              </a:rPr>
              <a:t>Promote healthy social interaction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TO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Literary genre</a:t>
            </a:r>
          </a:p>
          <a:p>
            <a:r>
              <a:rPr lang="en-US" sz="2400" dirty="0" smtClean="0">
                <a:latin typeface="+mj-lt"/>
              </a:rPr>
              <a:t>Short </a:t>
            </a:r>
            <a:r>
              <a:rPr lang="en-US" sz="2400" dirty="0">
                <a:latin typeface="+mj-lt"/>
              </a:rPr>
              <a:t>stories</a:t>
            </a:r>
          </a:p>
          <a:p>
            <a:r>
              <a:rPr lang="en-US" sz="2400" dirty="0">
                <a:latin typeface="+mj-lt"/>
              </a:rPr>
              <a:t>Literary elements (characters, setting, plot, etc.)</a:t>
            </a:r>
          </a:p>
          <a:p>
            <a:r>
              <a:rPr lang="en-US" sz="2400" dirty="0">
                <a:latin typeface="+mj-lt"/>
              </a:rPr>
              <a:t>Reading Strategies (before, during, and after)</a:t>
            </a:r>
          </a:p>
          <a:p>
            <a:r>
              <a:rPr lang="en-US" sz="2400" dirty="0" smtClean="0">
                <a:latin typeface="+mj-lt"/>
              </a:rPr>
              <a:t>Vocabulary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3 core </a:t>
            </a:r>
            <a:r>
              <a:rPr lang="en-US" sz="2400" dirty="0" smtClean="0">
                <a:latin typeface="+mj-lt"/>
              </a:rPr>
              <a:t>novels</a:t>
            </a:r>
          </a:p>
          <a:p>
            <a:pPr lvl="1"/>
            <a:r>
              <a:rPr lang="en-US" sz="2000" i="1" dirty="0" smtClean="0">
                <a:latin typeface="+mj-lt"/>
              </a:rPr>
              <a:t>The Breadwinner </a:t>
            </a:r>
            <a:r>
              <a:rPr lang="en-US" sz="2000" dirty="0" smtClean="0">
                <a:latin typeface="+mj-lt"/>
              </a:rPr>
              <a:t>– by Deborah Ellis</a:t>
            </a:r>
          </a:p>
          <a:p>
            <a:pPr lvl="1"/>
            <a:r>
              <a:rPr lang="en-US" sz="2000" i="1" dirty="0" smtClean="0">
                <a:latin typeface="+mj-lt"/>
              </a:rPr>
              <a:t>The Cay </a:t>
            </a:r>
            <a:r>
              <a:rPr lang="en-US" sz="2000" dirty="0" smtClean="0">
                <a:latin typeface="+mj-lt"/>
              </a:rPr>
              <a:t>– by Theodore Taylor</a:t>
            </a:r>
          </a:p>
          <a:p>
            <a:pPr lvl="1"/>
            <a:r>
              <a:rPr lang="en-US" sz="2000" i="1" dirty="0" smtClean="0">
                <a:latin typeface="+mj-lt"/>
              </a:rPr>
              <a:t>Shipwreck at the Bottom of the World </a:t>
            </a:r>
            <a:r>
              <a:rPr lang="en-US" sz="2000" dirty="0" smtClean="0">
                <a:latin typeface="+mj-lt"/>
              </a:rPr>
              <a:t>– by Jennifer Armstrong</a:t>
            </a:r>
            <a:endParaRPr lang="en-US" sz="20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Critical thinking, comprehension, and inference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YEAR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+mj-lt"/>
              </a:rPr>
              <a:t>First nine weeks</a:t>
            </a:r>
          </a:p>
          <a:p>
            <a:pPr lvl="1"/>
            <a:r>
              <a:rPr lang="en-US" sz="2000" dirty="0">
                <a:latin typeface="+mj-lt"/>
              </a:rPr>
              <a:t>½ novel – </a:t>
            </a:r>
            <a:r>
              <a:rPr lang="en-US" sz="2000" i="1" dirty="0">
                <a:latin typeface="+mj-lt"/>
              </a:rPr>
              <a:t>The Breadwinner</a:t>
            </a:r>
          </a:p>
          <a:p>
            <a:pPr lvl="1"/>
            <a:r>
              <a:rPr lang="en-US" sz="2000" dirty="0">
                <a:latin typeface="+mj-lt"/>
              </a:rPr>
              <a:t>½ textbook</a:t>
            </a:r>
          </a:p>
          <a:p>
            <a:r>
              <a:rPr lang="en-US" sz="2400" dirty="0">
                <a:latin typeface="+mj-lt"/>
              </a:rPr>
              <a:t>Second nine weeks</a:t>
            </a:r>
          </a:p>
          <a:p>
            <a:pPr lvl="1"/>
            <a:r>
              <a:rPr lang="en-US" sz="2000" dirty="0">
                <a:latin typeface="+mj-lt"/>
              </a:rPr>
              <a:t>½ novel – </a:t>
            </a:r>
            <a:r>
              <a:rPr lang="en-US" sz="2000" i="1" dirty="0">
                <a:latin typeface="+mj-lt"/>
              </a:rPr>
              <a:t>The Cay</a:t>
            </a:r>
          </a:p>
          <a:p>
            <a:pPr lvl="1"/>
            <a:r>
              <a:rPr lang="en-US" sz="2000" dirty="0">
                <a:latin typeface="+mj-lt"/>
              </a:rPr>
              <a:t>½ textbook</a:t>
            </a:r>
          </a:p>
          <a:p>
            <a:r>
              <a:rPr lang="en-US" sz="2400" dirty="0">
                <a:latin typeface="+mj-lt"/>
              </a:rPr>
              <a:t>Third nine weeks</a:t>
            </a:r>
          </a:p>
          <a:p>
            <a:pPr lvl="1"/>
            <a:r>
              <a:rPr lang="en-US" sz="2000" dirty="0">
                <a:latin typeface="+mj-lt"/>
              </a:rPr>
              <a:t>textbook</a:t>
            </a:r>
          </a:p>
          <a:p>
            <a:r>
              <a:rPr lang="en-US" sz="2400" dirty="0">
                <a:latin typeface="+mj-lt"/>
              </a:rPr>
              <a:t>Fourth nine weeks</a:t>
            </a:r>
          </a:p>
          <a:p>
            <a:pPr lvl="1"/>
            <a:r>
              <a:rPr lang="en-US" sz="2000" dirty="0">
                <a:latin typeface="+mj-lt"/>
              </a:rPr>
              <a:t>Novel – </a:t>
            </a:r>
            <a:r>
              <a:rPr lang="en-US" sz="2000" i="1" dirty="0">
                <a:latin typeface="+mj-lt"/>
              </a:rPr>
              <a:t>Shipwreck at the Bottom of the World</a:t>
            </a:r>
          </a:p>
        </p:txBody>
      </p:sp>
    </p:spTree>
    <p:extLst>
      <p:ext uri="{BB962C8B-B14F-4D97-AF65-F5344CB8AC3E}">
        <p14:creationId xmlns:p14="http://schemas.microsoft.com/office/powerpoint/2010/main" val="9970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4 themed units</a:t>
            </a:r>
          </a:p>
          <a:p>
            <a:pPr lvl="1"/>
            <a:r>
              <a:rPr lang="en-US" sz="2000" dirty="0">
                <a:latin typeface="+mj-lt"/>
              </a:rPr>
              <a:t>What if your whole world changed?</a:t>
            </a:r>
          </a:p>
          <a:p>
            <a:pPr lvl="1"/>
            <a:r>
              <a:rPr lang="en-US" sz="2000" dirty="0">
                <a:latin typeface="+mj-lt"/>
              </a:rPr>
              <a:t>How do you interact with your surroundings?</a:t>
            </a:r>
          </a:p>
          <a:p>
            <a:pPr lvl="1"/>
            <a:r>
              <a:rPr lang="en-US" sz="2000" dirty="0">
                <a:latin typeface="+mj-lt"/>
              </a:rPr>
              <a:t>When is strength more than muscle?</a:t>
            </a:r>
          </a:p>
          <a:p>
            <a:pPr lvl="1"/>
            <a:r>
              <a:rPr lang="en-US" sz="2000" dirty="0" smtClean="0">
                <a:latin typeface="+mj-lt"/>
              </a:rPr>
              <a:t>Do </a:t>
            </a:r>
            <a:r>
              <a:rPr lang="en-US" sz="2000" dirty="0">
                <a:latin typeface="+mj-lt"/>
              </a:rPr>
              <a:t>actions speak louder than words?</a:t>
            </a:r>
          </a:p>
          <a:p>
            <a:r>
              <a:rPr lang="en-US" sz="2400" dirty="0">
                <a:latin typeface="+mj-lt"/>
              </a:rPr>
              <a:t>Variety of genre within each unit</a:t>
            </a:r>
          </a:p>
          <a:p>
            <a:r>
              <a:rPr lang="en-US" sz="2400" dirty="0">
                <a:latin typeface="+mj-lt"/>
              </a:rPr>
              <a:t>Novel themed with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4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Textbooks can be viewed online </a:t>
            </a:r>
          </a:p>
          <a:p>
            <a:pPr lvl="1"/>
            <a:r>
              <a:rPr lang="en-US" sz="2000" dirty="0" smtClean="0">
                <a:hlinkClick r:id="rId2"/>
              </a:rPr>
              <a:t>www.classzone.com</a:t>
            </a:r>
            <a:endParaRPr lang="en-US" sz="2000" dirty="0"/>
          </a:p>
          <a:p>
            <a:r>
              <a:rPr lang="en-US" sz="2400" dirty="0"/>
              <a:t>Students given access code (4803708-90)</a:t>
            </a:r>
          </a:p>
          <a:p>
            <a:r>
              <a:rPr lang="en-US" sz="2400" dirty="0"/>
              <a:t>Use the distributed paper to activate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Homework</a:t>
            </a:r>
          </a:p>
          <a:p>
            <a:r>
              <a:rPr lang="en-US" sz="2400" dirty="0">
                <a:latin typeface="+mj-lt"/>
              </a:rPr>
              <a:t>Quizzes/Tests</a:t>
            </a:r>
          </a:p>
          <a:p>
            <a:r>
              <a:rPr lang="en-US" sz="2400" dirty="0">
                <a:latin typeface="+mj-lt"/>
              </a:rPr>
              <a:t>Projects</a:t>
            </a:r>
          </a:p>
          <a:p>
            <a:r>
              <a:rPr lang="en-US" sz="2400" dirty="0">
                <a:latin typeface="+mj-lt"/>
              </a:rPr>
              <a:t>Class Activities</a:t>
            </a:r>
          </a:p>
          <a:p>
            <a:r>
              <a:rPr lang="en-US" sz="2400" dirty="0">
                <a:latin typeface="+mj-lt"/>
              </a:rPr>
              <a:t>Accelerated Reader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ACCELERATED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Required to read a novel (at least 100 pages at their reading level) once a month outside of class</a:t>
            </a:r>
          </a:p>
          <a:p>
            <a:r>
              <a:rPr lang="en-US" sz="2400" dirty="0">
                <a:latin typeface="+mj-lt"/>
              </a:rPr>
              <a:t>Dates have been assigned for the year</a:t>
            </a:r>
          </a:p>
          <a:p>
            <a:r>
              <a:rPr lang="en-US" sz="2400" dirty="0">
                <a:latin typeface="+mj-lt"/>
              </a:rPr>
              <a:t>Computerized quiz on content of  novel (web-based) </a:t>
            </a:r>
          </a:p>
          <a:p>
            <a:r>
              <a:rPr lang="en-US" sz="2400" dirty="0">
                <a:latin typeface="+mj-lt"/>
              </a:rPr>
              <a:t>Each quiz worth </a:t>
            </a:r>
            <a:r>
              <a:rPr lang="en-US" sz="2400" dirty="0" smtClean="0">
                <a:latin typeface="+mj-lt"/>
              </a:rPr>
              <a:t>20 </a:t>
            </a:r>
            <a:r>
              <a:rPr lang="en-US" sz="2400" dirty="0">
                <a:latin typeface="+mj-lt"/>
              </a:rPr>
              <a:t>points</a:t>
            </a:r>
          </a:p>
          <a:p>
            <a:r>
              <a:rPr lang="en-US" sz="2400" dirty="0">
                <a:latin typeface="+mj-lt"/>
              </a:rPr>
              <a:t>Projects may be assigned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+mj-lt"/>
              </a:rPr>
              <a:t>90 – 100%   = A</a:t>
            </a:r>
          </a:p>
          <a:p>
            <a:r>
              <a:rPr lang="en-US" sz="2400" dirty="0">
                <a:latin typeface="+mj-lt"/>
              </a:rPr>
              <a:t>80 – 89%     = B</a:t>
            </a:r>
          </a:p>
          <a:p>
            <a:r>
              <a:rPr lang="en-US" sz="2400" dirty="0">
                <a:latin typeface="+mj-lt"/>
              </a:rPr>
              <a:t>70 – 79%     = C</a:t>
            </a:r>
          </a:p>
          <a:p>
            <a:r>
              <a:rPr lang="en-US" sz="2400" dirty="0">
                <a:latin typeface="+mj-lt"/>
              </a:rPr>
              <a:t>60 – 69%     = D</a:t>
            </a:r>
          </a:p>
          <a:p>
            <a:r>
              <a:rPr lang="en-US" sz="2400" dirty="0">
                <a:latin typeface="+mj-lt"/>
              </a:rPr>
              <a:t>59% or below = E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Accessing child’s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</TotalTime>
  <Words>440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Welcome to sixth grade reading </vt:lpstr>
      <vt:lpstr>GOALS</vt:lpstr>
      <vt:lpstr>CONCEPTS TO EXPLORE</vt:lpstr>
      <vt:lpstr>THE YEAR AT A GLANCE</vt:lpstr>
      <vt:lpstr>UNIT STRUCTURE</vt:lpstr>
      <vt:lpstr>ONLINE TEXTBOOK</vt:lpstr>
      <vt:lpstr>GRADED ITEMS</vt:lpstr>
      <vt:lpstr>ACCELERATED READER</vt:lpstr>
      <vt:lpstr>GRADING SCALE</vt:lpstr>
      <vt:lpstr>ASSIGNMENT BOOK &amp; AGENDA</vt:lpstr>
      <vt:lpstr>HALF CREDIT</vt:lpstr>
      <vt:lpstr>ABSENCE PROCEDURES</vt:lpstr>
      <vt:lpstr>HOMEWORK SITE</vt:lpstr>
      <vt:lpstr>WE HAVE A GREAT YEAR AHEAD OF US!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sixth grade reading</dc:title>
  <dc:creator>Owner</dc:creator>
  <cp:lastModifiedBy>Mortimer, Luke</cp:lastModifiedBy>
  <cp:revision>22</cp:revision>
  <dcterms:created xsi:type="dcterms:W3CDTF">2011-09-09T01:00:12Z</dcterms:created>
  <dcterms:modified xsi:type="dcterms:W3CDTF">2013-09-09T12:38:57Z</dcterms:modified>
</cp:coreProperties>
</file>