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8"/>
  </p:notesMasterIdLst>
  <p:sldIdLst>
    <p:sldId id="259" r:id="rId2"/>
    <p:sldId id="257" r:id="rId3"/>
    <p:sldId id="258" r:id="rId4"/>
    <p:sldId id="302" r:id="rId5"/>
    <p:sldId id="288" r:id="rId6"/>
    <p:sldId id="295" r:id="rId7"/>
    <p:sldId id="260" r:id="rId8"/>
    <p:sldId id="261" r:id="rId9"/>
    <p:sldId id="262" r:id="rId10"/>
    <p:sldId id="265" r:id="rId11"/>
    <p:sldId id="289" r:id="rId12"/>
    <p:sldId id="272" r:id="rId13"/>
    <p:sldId id="266" r:id="rId14"/>
    <p:sldId id="263" r:id="rId15"/>
    <p:sldId id="264" r:id="rId16"/>
    <p:sldId id="291" r:id="rId17"/>
    <p:sldId id="294" r:id="rId18"/>
    <p:sldId id="268" r:id="rId19"/>
    <p:sldId id="269" r:id="rId20"/>
    <p:sldId id="270" r:id="rId21"/>
    <p:sldId id="292" r:id="rId22"/>
    <p:sldId id="267" r:id="rId23"/>
    <p:sldId id="271" r:id="rId24"/>
    <p:sldId id="273" r:id="rId25"/>
    <p:sldId id="275" r:id="rId26"/>
    <p:sldId id="296" r:id="rId27"/>
    <p:sldId id="303" r:id="rId28"/>
    <p:sldId id="298" r:id="rId29"/>
    <p:sldId id="297" r:id="rId30"/>
    <p:sldId id="299" r:id="rId31"/>
    <p:sldId id="300" r:id="rId32"/>
    <p:sldId id="301" r:id="rId33"/>
    <p:sldId id="304" r:id="rId34"/>
    <p:sldId id="290" r:id="rId35"/>
    <p:sldId id="293" r:id="rId36"/>
    <p:sldId id="287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Questrial" panose="020B0604020202020204" charset="0"/>
      <p:regular r:id="rId43"/>
    </p:embeddedFont>
    <p:embeddedFont>
      <p:font typeface="ＭＳ Ｐゴシック" panose="020B0600070205080204" pitchFamily="34" charset="-128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234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3 tier curriculum model; one for each season that builds on previous experiences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3"/>
          </p:nvPr>
        </p:nvSpPr>
        <p:spPr>
          <a:xfrm>
            <a:off x="4928616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6601967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idx="3"/>
          </p:nvPr>
        </p:nvSpPr>
        <p:spPr>
          <a:xfrm>
            <a:off x="7543800" y="1129553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4"/>
          </p:nvPr>
        </p:nvSpPr>
        <p:spPr>
          <a:xfrm>
            <a:off x="7543800" y="2629168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3084278" y="625707"/>
            <a:ext cx="3670766" cy="7610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5400000">
            <a:off x="5678114" y="3438993"/>
            <a:ext cx="553327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2059547" y="792723"/>
            <a:ext cx="4542304" cy="64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6705600" y="621665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>
              <a:solidFill>
                <a:srgbClr val="99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147533" y="2590800"/>
            <a:ext cx="3566159" cy="3686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27013" algn="l" rtl="0">
              <a:spcBef>
                <a:spcPts val="40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27013" algn="l" rtl="0">
              <a:spcBef>
                <a:spcPts val="40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900951" y="2039110"/>
            <a:ext cx="3566159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00007F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00007F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5484607"/>
            <a:ext cx="8001000" cy="77723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00007F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00007F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80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00007F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00007F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00007F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00007F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Shape 72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Shape 75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Shape 76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5487987" y="2048256"/>
            <a:ext cx="3427412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24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2039111"/>
            <a:ext cx="4572000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00007F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00007F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FF0000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00007F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595959"/>
              </a:buClr>
              <a:buFont typeface="Questrial"/>
              <a:buNone/>
              <a:defRPr sz="1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FF0000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00007F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00" b="0" i="0" u="none" strike="noStrike" cap="none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09600" y="0"/>
            <a:ext cx="7999413" cy="1828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685800" y="6675120"/>
            <a:ext cx="7999413" cy="1828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705600" y="621665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u="none" strike="noStrike" cap="none">
              <a:solidFill>
                <a:srgbClr val="99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strava.com/heatmap/#14/-80.01141/40.44169/yellow/bike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s://www.strava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google.com/file/d/0B7kaCq45D2FKUTVDamtTUUhuaG8/view?usp=sharing" TargetMode="External"/><Relationship Id="rId5" Type="http://schemas.openxmlformats.org/officeDocument/2006/relationships/hyperlink" Target="https://youtu.be/33f-VzVHtBA" TargetMode="External"/><Relationship Id="rId4" Type="http://schemas.openxmlformats.org/officeDocument/2006/relationships/hyperlink" Target="https://www.youtube.com/watch?v=YMA8ZSS1DzY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shapeamerica.org/" TargetMode="External"/><Relationship Id="rId7" Type="http://schemas.openxmlformats.org/officeDocument/2006/relationships/hyperlink" Target="http://www.bamradionetwork.com/the-flip-side-with-jon-bergmann/" TargetMode="External"/><Relationship Id="rId2" Type="http://schemas.openxmlformats.org/officeDocument/2006/relationships/hyperlink" Target="psahperd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orthallegheny.org/page/7093" TargetMode="External"/><Relationship Id="rId5" Type="http://schemas.openxmlformats.org/officeDocument/2006/relationships/hyperlink" Target="https://youtu.be/kYJbiZxaw2U?list=PLf3OclZ8nICoprNJuO6kTyhDjQ18fz8T8" TargetMode="External"/><Relationship Id="rId4" Type="http://schemas.openxmlformats.org/officeDocument/2006/relationships/hyperlink" Target="http://www.crossfit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schmidt@northallegheny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hyperlink" Target="http://www.northallegheny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dc.gov/nchs/fastats/leading-causes-of-death.ht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nTXqqCVaSI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0" y="381000"/>
            <a:ext cx="8915400" cy="11192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40"/>
              <a:t>Quality Physical Education in Schools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304800" y="1600200"/>
            <a:ext cx="8686800" cy="137159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b="1"/>
              <a:t>January 20, 2016</a:t>
            </a:r>
          </a:p>
        </p:txBody>
      </p:sp>
      <p:sp>
        <p:nvSpPr>
          <p:cNvPr id="149" name="Shape 149"/>
          <p:cNvSpPr/>
          <p:nvPr/>
        </p:nvSpPr>
        <p:spPr>
          <a:xfrm>
            <a:off x="4419600" y="167640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“If we could give every individual the right amount of nourishment and exercise, not too little and not too much, we would have found the safest way to health.”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~ Hippocrates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76100"/>
            <a:ext cx="2468075" cy="9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lh3.googleusercontent.com/ABbG3IaJW5hsJWU3RXP049vrSziwk3hR6lXaOt2CyiNcZ12GQDdEY5vaBAgE2cCrINpJ4Ba_KNFlMwnh4hQbm26AJUSaMmoDrXh-iTkqV-cjPruRhnaw2f98QWYzJsMIo2gfc1aWiehT9pF0QLWtyJnhevG838fsSKZTFbJCJO5H72SMgZdCQwplqElFXgztcqhTsWifJPhR8bfrGKT6KR-PEsCAhiV1NeyVtBfBYpRTwydGs8wBYND7pl6G0WqhBDby3xJWUIAKeMmmNdqtXkwotP-IDbU1Vpo1lQX0wtRyTGfEaWX73_4j1CHoFTJN2Ff2Kjc04zSC9qY7PWpvXMunjlrmpM-YnUWZLxyEpasYXgDuBqeMdXoLadX-38mDavIwu8gVAFJK--9jsYh0ak2F2LujsenRa1-Uuv3_Uv4HCBWqD37GQtk5-bpN4Ehe6xs_MKsnlihFgzkTqoFmMVJqk_9TC_33ZLk63Zs6jTx1lBVpeTvOm-duEFngkzN7DBFUywVBA5Dvz4zg4hxYXCG5Vg5HHOgXI7MWePMrVkrRXxaCqH5OIQccWwqnhJTnUCf3=w1144-h64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73" y="3048000"/>
            <a:ext cx="6102927" cy="34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is PE Important?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People need to understand; 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Health related fitness impacts </a:t>
            </a: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our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personal quality of </a:t>
            </a: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life.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(star athlete example)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Our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health impacts our whole </a:t>
            </a: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society.</a:t>
            </a:r>
            <a:endParaRPr lang="en-US" sz="22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Our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level of fitness has changed, can change, and will change based on </a:t>
            </a:r>
            <a:r>
              <a:rPr lang="en-US" sz="2200" dirty="0" smtClean="0"/>
              <a:t>our</a:t>
            </a: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actions, NOW is the time to take control of </a:t>
            </a:r>
            <a:r>
              <a:rPr lang="en-US" sz="2200" dirty="0" smtClean="0"/>
              <a:t>our</a:t>
            </a:r>
            <a:r>
              <a:rPr lang="en-US" sz="22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lives.</a:t>
            </a:r>
            <a:endParaRPr lang="en-US" sz="22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2000"/>
              </a:spcBef>
              <a:buClr>
                <a:schemeClr val="dk2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6662" y="533400"/>
            <a:ext cx="2598737" cy="232092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Defining the mission of your program.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3061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81000" y="3810000"/>
            <a:ext cx="8458200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u="sng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Mission Statement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want to work with my students to provide them with successful experiences related to </a:t>
            </a:r>
            <a:r>
              <a:rPr lang="en-US" sz="16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health, exercise</a:t>
            </a: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activity, and a love of the outdoors so that they will be intrinsically motivated to pursue an active and healthy lifestyle. I will carefully plan my lessons to maximize the amount of time students are engaged in moderate to vigorous physical activity. I will do this to empower children so they can feel a sense of personal accomplishment as they work with others to accomplish their goals and be responsible for their own futures.</a:t>
            </a:r>
          </a:p>
        </p:txBody>
      </p:sp>
      <p:sp>
        <p:nvSpPr>
          <p:cNvPr id="262" name="Shape 262"/>
          <p:cNvSpPr/>
          <p:nvPr/>
        </p:nvSpPr>
        <p:spPr>
          <a:xfrm>
            <a:off x="381000" y="1905000"/>
            <a:ext cx="830579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u="sng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Belief Statement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Believe that all people are happier and better able to meet their life goals when they are healthy and strong.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 see Physical Education as a way of facilitating students to maximize their quality of life by empowering them to have </a:t>
            </a:r>
            <a:r>
              <a:rPr lang="en-US" sz="16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health, fitness, </a:t>
            </a: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skills to do what they want when they want. </a:t>
            </a:r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0" y="609600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 smtClean="0"/>
              <a:t>Belief and Mission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 smtClean="0"/>
              <a:t>Program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Guiding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Objectives: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749"/>
              <a:buFont typeface="Wingdings" panose="05000000000000000000" pitchFamily="2" charset="2"/>
              <a:buChar char="v"/>
            </a:pPr>
            <a:r>
              <a:rPr lang="en-US" sz="2015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All students will be lifelong learners, to facilitate this I need to address why each curriculum unit is presented and how to extend participation beyond the class.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749"/>
              <a:buFont typeface="Wingdings" panose="05000000000000000000" pitchFamily="2" charset="2"/>
              <a:buChar char="v"/>
            </a:pPr>
            <a:r>
              <a:rPr lang="en-US" sz="2015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All curriculum units I present will be lifetime in nature and emphasis physical fitness.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749"/>
              <a:buFont typeface="Wingdings" panose="05000000000000000000" pitchFamily="2" charset="2"/>
              <a:buChar char="v"/>
            </a:pPr>
            <a:r>
              <a:rPr lang="en-US" sz="2015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 will attempt to expose students to many different activities.  Every student may not enjoy every activity but if each student finds a few activities to participate in for a lifetime I have accomplished my number one goal.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buClr>
                <a:schemeClr val="dk2"/>
              </a:buClr>
              <a:buSzPct val="96875"/>
              <a:buFont typeface="Noto Sans Symbols"/>
              <a:buNone/>
            </a:pPr>
            <a:endParaRPr sz="155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VIEWPOINTS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114424" y="1905000"/>
            <a:ext cx="7610476" cy="4361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This is what we “GET TO DO” vs. what we “HAVE TO DO”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Creating an attitude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Others perspectives; we need to educate more than our students.</a:t>
            </a: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Parents, Administrators, and other Teachers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Who is out biggest problem? Are we our own worst enemy?</a:t>
            </a:r>
          </a:p>
          <a:p>
            <a:pPr marL="6858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b="1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Questioning Phil</a:t>
            </a:r>
          </a:p>
          <a:p>
            <a:pPr marL="6350" marR="0" lvl="0" indent="-63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“The quality of a person's life is in direct proportion to their commitment to excellence, regardless of their chosen field of endeavor.”   - Vince Lombardi</a:t>
            </a:r>
          </a:p>
          <a:p>
            <a:pPr marL="6350" marR="0" lvl="0" indent="-6350" algn="l" rtl="0">
              <a:lnSpc>
                <a:spcPct val="90000"/>
              </a:lnSpc>
              <a:spcBef>
                <a:spcPts val="200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2000" b="1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Stretching Ourselves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7610476" cy="311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90% of learning occurs in the stretch zone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 traditional physical Education most students are either in their comfort zone or panic zone.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If you expect kids to stretch themselves you must lead by example.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                        (Project Adventure)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114800" y="5628382"/>
            <a:ext cx="47244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is what we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“GET TO DO”!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0" y="3369732"/>
            <a:ext cx="4064000" cy="22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0" y="3733800"/>
            <a:ext cx="3655898" cy="273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Key steps to increase support for PE in your school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 to increase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8343900" cy="4132727"/>
          </a:xfrm>
        </p:spPr>
        <p:txBody>
          <a:bodyPr/>
          <a:lstStyle/>
          <a:p>
            <a:pPr lvl="1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#</a:t>
            </a:r>
            <a:r>
              <a:rPr lang="en-US" sz="2400" dirty="0"/>
              <a:t>1 provide a quality program. Your students can and should be your best </a:t>
            </a:r>
            <a:r>
              <a:rPr lang="en-US" sz="2400" dirty="0" smtClean="0"/>
              <a:t>advocates.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sz="2400" dirty="0" smtClean="0"/>
              <a:t>Start with why.  </a:t>
            </a:r>
            <a:endParaRPr lang="en-US" sz="2400" dirty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sz="2400" dirty="0"/>
              <a:t>Give </a:t>
            </a:r>
            <a:r>
              <a:rPr lang="en-US" sz="2400" dirty="0" smtClean="0"/>
              <a:t>students </a:t>
            </a:r>
            <a:r>
              <a:rPr lang="en-US" sz="2400" dirty="0"/>
              <a:t>what they need, that </a:t>
            </a:r>
            <a:r>
              <a:rPr lang="en-US" sz="2400" dirty="0" smtClean="0"/>
              <a:t>may </a:t>
            </a:r>
            <a:r>
              <a:rPr lang="en-US" sz="2400" dirty="0"/>
              <a:t>not </a:t>
            </a:r>
            <a:r>
              <a:rPr lang="en-US" sz="2400" dirty="0" smtClean="0"/>
              <a:t>always be </a:t>
            </a:r>
            <a:r>
              <a:rPr lang="en-US" sz="2400" dirty="0"/>
              <a:t>what they </a:t>
            </a:r>
            <a:r>
              <a:rPr lang="en-US" sz="2400" dirty="0" smtClean="0"/>
              <a:t>want at the moment.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497204" y="228600"/>
            <a:ext cx="8149590" cy="10529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Can You Add?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1"/>
          </p:nvPr>
        </p:nvSpPr>
        <p:spPr>
          <a:xfrm>
            <a:off x="609600" y="2974675"/>
            <a:ext cx="8036717" cy="35052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1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PASSION: Share with your students why fitness and the activities that you teach are important in everyday life through example and stories </a:t>
            </a:r>
          </a:p>
          <a:p>
            <a:pPr marL="342900" marR="0" lvl="1" indent="-342900" algn="l" rtl="0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INITIATIVE: Do not listen to those who say no! Change what you have control over, your class (principals example 15%, 80%, 5%)</a:t>
            </a:r>
          </a:p>
          <a:p>
            <a:pPr marL="342900" marR="0" lvl="1" indent="-342900" algn="l" rtl="0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CONNECT: Get involved, SHAPE America, PSAHPERD, Action for Healthy Kids</a:t>
            </a:r>
          </a:p>
          <a:p>
            <a:pPr marL="342900" marR="0" lvl="1" indent="-342900" algn="l" rtl="0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Be a Role Model: Practice what you preach, you don’t have to be the best.</a:t>
            </a:r>
          </a:p>
          <a:p>
            <a:pPr marL="342900" marR="0" lvl="1" indent="-342900" algn="l" rtl="0">
              <a:lnSpc>
                <a:spcPct val="85000"/>
              </a:lnSpc>
              <a:spcBef>
                <a:spcPts val="2000"/>
              </a:spcBef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Partnerships: business, other schools, university </a:t>
            </a:r>
            <a:r>
              <a:rPr lang="en-US" sz="185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85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5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win / win)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04800"/>
            <a:ext cx="1424641" cy="252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1177780"/>
            <a:ext cx="3124200" cy="165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s://lh3.googleusercontent.com/eUHDIxswLf19ELaIgTN35jNJccpmkuo4U8qRtYBAAs012j-5KR5IYnlcgyiRZoRjhrq8bG48AqD3OomYs8U6qPzbzqQ5tWFeRDFwU-MEJc_zkt0r0tD-prwJfrWsDjmQTq5Au-F8WdevLexoWMuG_mvHpBvISybkW5sY6JuaZtcPfilbejvg-3CMQ2H3qoxegdKChQgJnUdKjTdvKg8xnmNrkHZr2_AMQV9Fvzm4ioVVw1mjTcr94IUjW6dCjErpWNZRpLafaB3gMtnkcennlovWCWRtDLWFZkbMdpuqtiiK7X2he3Ob7QOqTKalCCu-2rpxqaix9dQP68zqvKvkySA7XsZD7s2IZkBwaQfFMWch0pyl1KtuLir9hUgwRCNx3tyrvnXf8YoLHHofNkfb4NAEYoBLqOPj6zm-9Z6fj4hqPsovDUrtrbmvo-7dZL2h3WlkY8liFm6wUzHtplXEMixoVD7CRNDhFQY5--EPK9s9D0FDdDF6JgOuhGMgfb2Z5Ksgfts8L-rN7_wiI4PUJWHbfdJkFCmNj5czKxQq2tOx2n2H48RFaqWznZlzkZ1Sf5j1=w1144-h643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11876" r="22704"/>
          <a:stretch/>
        </p:blipFill>
        <p:spPr bwMode="auto">
          <a:xfrm>
            <a:off x="1066800" y="1177780"/>
            <a:ext cx="2057400" cy="17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3.googleusercontent.com/CvQBhWQMKskO6_9h9QTCGB9EGn4wPIjTGpLz8UrcXCZB9PpRq58wTEs1k45rP7ORQk4aBVxcJzWsNFi3gD5z3N49e0QNkZbFXFzElDV7MQCOjmsHQDEMg1rv2Y0n17TAojEc2L2uIShKZw_2V-iA7IBvm_tzP9jw5vZ1x8ADkM4mKrUs7vATItK-9_QrL5F8ggmHtCuBVhZSy5_GmotnNLQYBtAMwPmQbCiysb9YGMgO47NSQm5662iC6CdPS9LXDuyl6SbXBS_q0HP5dARUN1ewOlstO7lHZ89epPmjYlUHT5KNdtfq0iPc3-AWVMJ8GNTjhyCGZuzzbJwo8ccBFEGEr9duLIOJ1OpGHxdXURVvYNZH8_fRUb2-JxrWvKCie8il74akkpKeyU8xj02NY7CwLSc8nakpD4IbwjzpUoGN0bRERLbBOHZRkQmXHYBul1PwhumIJcA7m3hoWGATMrGYA_sYW3y6bDoDZSaoVeiDfCp5ECWuB2qxDleMyt9qVNsORiamBWwvaQQRTG17TyEdugesBzm2Kfwg6KdeWo5sqKAelQjkbvP9yjFcVJfClUsc=w1144-h643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30636" r="11840" b="6864"/>
          <a:stretch/>
        </p:blipFill>
        <p:spPr bwMode="auto">
          <a:xfrm>
            <a:off x="6056012" y="5426138"/>
            <a:ext cx="2554588" cy="11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22885" y="274319"/>
            <a:ext cx="8698230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Grading</a:t>
            </a:r>
            <a:r>
              <a:rPr lang="en-US" sz="3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</a:t>
            </a:r>
            <a:r>
              <a:rPr lang="en-US" sz="3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Physical</a:t>
            </a:r>
            <a:r>
              <a:rPr lang="en-US" sz="3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Education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22885" y="1371600"/>
            <a:ext cx="8698230" cy="2392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Use grading to lend increased credibility to your program.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Every student has the opportunity to earn a 100% regardless of their physical ability.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Grading on practical life skills and meeting course objectives vs. trivia facts and sport skills tests.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3595545"/>
            <a:ext cx="7151687" cy="2881455"/>
            <a:chOff x="0" y="1828800"/>
            <a:chExt cx="10160000" cy="574357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8800"/>
              <a:ext cx="10160000" cy="57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451" y="6001870"/>
              <a:ext cx="5205412" cy="104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Which students are meeting objectives? 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 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368800"/>
              <a:ext cx="4549775" cy="315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99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Who am I?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6519900" cy="403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57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Schmidt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57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B.S. from Indiana University of Pennsylvania, Master's degree from Slippery Rock University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Educator and coach in the North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Allegheny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District for 23 years.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K-12 Department Chair for 14 years, directed a change from traditional to the New PE.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 of Physical Education for PSAHPERD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Keystone Technology Star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 Secondary Physical Education Teacher of the year from Pennsylvania State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AAHPERD.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 PEP Grant winner.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Allegheny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Intermediate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 is recognized as a statewide model program.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at local, State, and National conferences along with hosting numerous visitations for schools from around Pennsylvania.</a:t>
            </a:r>
          </a:p>
          <a:p>
            <a:pPr marL="527050" lvl="0" indent="-285750" rtl="0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 local Allegheny County AHPERD President.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4650" y="2355324"/>
            <a:ext cx="1189250" cy="14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22885" y="274319"/>
            <a:ext cx="8698230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Funding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222885" y="1752600"/>
            <a:ext cx="8698230" cy="175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1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7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PEP Grant</a:t>
            </a:r>
          </a:p>
          <a:p>
            <a:pPr marL="342900" marR="0" lvl="1" indent="-34290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7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Fund Raiser Runs; District wide 5k, 1mile, 1/2 mile, and fun runs.</a:t>
            </a:r>
          </a:p>
          <a:p>
            <a:pPr marL="342900" marR="0" lvl="1" indent="-34290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7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Clothing Sales (T's, sweats, hats, gloves) </a:t>
            </a:r>
            <a:r>
              <a:rPr lang="en-US" sz="17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 Shar</a:t>
            </a:r>
            <a:r>
              <a:rPr lang="en-US" sz="1700" dirty="0" smtClean="0"/>
              <a:t>e your brand, </a:t>
            </a:r>
            <a:r>
              <a:rPr lang="en-US" sz="17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send </a:t>
            </a:r>
            <a:r>
              <a:rPr lang="en-US" sz="17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17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message</a:t>
            </a:r>
          </a:p>
          <a:p>
            <a:pPr marL="342900" marR="0" lvl="1" indent="-34290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70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Local </a:t>
            </a:r>
            <a:r>
              <a:rPr lang="en-US" sz="17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Grants; Highmark, Lowes</a:t>
            </a:r>
            <a:r>
              <a:rPr lang="en-US" sz="272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72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4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204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67" y="3124200"/>
            <a:ext cx="4691031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657600"/>
            <a:ext cx="2986087" cy="23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161470"/>
            <a:ext cx="2819400" cy="99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Practical hands on examples of quality Physical Education Programs and ways you can begin to make changes in your program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s://lh3.googleusercontent.com/gbYRB-2W0_4vyhum65R7THfNtjEmJyxMnxvsCUMj8O6Fal5eqvz-o8mI1GESFqr3vQTYabhjKl9NuQizYMA9chNaaBJuvzJxzuUTW1_Qj0zjF3bbhjhoKdd3xNZ6olh8vX_cNLxV44fK9eK20ltdXRnSaf7WICaz5pt9CasqnptKtIrdjy7Gh2YXV2aNcimx6Zod40Mvkb64_D4lfhsTTKMsPv8NBLZTm2C4-fmS5qOH0Ziq8ma4k86pWLU9sU1T7_vecKXZqVgjQ1vNI2v2JP-FFvXYaqxDlDc0vmmyDDk7N88T4Vy0LGfcS8GvzwrYIiPAgai4K5XnMw2jGd94GhO_UX25gtPhznGU4Z6j_tRjdCa-v87P6rpISqROU7zdec-cRfo1tLDtk8Zj6L05DvKC2NTHpgrKPXzjYTe4IiBB9rQJeG9fSlg5fA17MjnagzAXokeyUxVCV_w3ILmzWvlhRWUd6GwtuXHm5Mx4Baa96rVixgd1JWib-qyBx5QlZyCBNEr6FlsuPOV7q6-fFQeelvOBlRlq66utKc2vKnvVGqZo5Z_7Xcg_WN0xt6dEMnIA=w858-h64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9" b="13424"/>
          <a:stretch/>
        </p:blipFill>
        <p:spPr bwMode="auto">
          <a:xfrm>
            <a:off x="1219200" y="256309"/>
            <a:ext cx="6791325" cy="2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lifetime activities and fitness?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Team sports are a sometimes thing that we should do after we develop our foundation of fitness and lifetime activities</a:t>
            </a:r>
            <a:r>
              <a:rPr lang="en-US" sz="185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185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Lifetime activities by their very nature; are suited for a lifetime, can be participated in alone or with friends, and can be competitive or cooperative in nature. (biking to Niagara)</a:t>
            </a:r>
          </a:p>
          <a:p>
            <a:pPr marL="342900" marR="0" lvl="1" indent="-342900" algn="l" rtl="0">
              <a:lnSpc>
                <a:spcPct val="9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Wingdings" panose="05000000000000000000" pitchFamily="2" charset="2"/>
              <a:buChar char="v"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Only 3 percent of all Americans play a team sport regularly beyond age 25. The number is barely a fraction of that by the time people reach 45</a:t>
            </a:r>
            <a:r>
              <a:rPr lang="en-US" sz="1850" b="0" i="0" u="none" strike="noStrike" cap="none" dirty="0" smtClea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.  </a:t>
            </a: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(Dr. Robert </a:t>
            </a:r>
            <a:r>
              <a:rPr lang="en-US" sz="1850" b="0" i="0" u="none" strike="noStrike" cap="none" dirty="0" err="1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Pangrazi</a:t>
            </a:r>
            <a:r>
              <a:rPr lang="en-US" sz="185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, Arizona State University)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dk2"/>
              </a:buClr>
              <a:buSzPct val="97368"/>
              <a:buFont typeface="Noto Sans Symbols"/>
              <a:buNone/>
            </a:pPr>
            <a:endParaRPr sz="1850" b="0" i="0" u="none" strike="noStrike" cap="none" dirty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start to change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114424" y="2209800"/>
            <a:ext cx="7610476" cy="4056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you get the change started?</a:t>
            </a:r>
          </a:p>
          <a:p>
            <a:pPr marL="6858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with your own classes.  Don’t be afraid to try new things as long as they align with recognized standards and best practices.</a:t>
            </a:r>
          </a:p>
          <a:p>
            <a:pPr marL="685800" marR="0" lvl="1" indent="-342900" algn="l" rtl="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Expand to a small core group.  Let them influence others through leading by example.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103087"/>
            <a:ext cx="2335529" cy="237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345" y="4343400"/>
            <a:ext cx="4087653" cy="200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xfrm>
            <a:off x="457200" y="381000"/>
            <a:ext cx="8252459" cy="10829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 Curriculum Outline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4469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74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unit is repeated in the fall, winter, and spring. This allows for seasonal variations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40004" y="301466"/>
            <a:ext cx="8978264" cy="857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Fitness Assessment &amp; Goal Setting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457200" y="1451609"/>
            <a:ext cx="8323898" cy="511206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Students complete entry level, formative, and summative evaluations during each year. 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Grades for this unit are based on students accurately completing each of the FitnessGram assessments based on objective standards,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NEVER ON  REPS OR TIME.</a:t>
            </a:r>
            <a:endParaRPr lang="en-US" sz="1800" b="1" i="0" u="none" strike="noStrike" cap="none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256427"/>
            <a:ext cx="4876799" cy="274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/>
          <a:lstStyle/>
          <a:p>
            <a:r>
              <a:rPr lang="en-US" dirty="0" smtClean="0"/>
              <a:t>Why CrossFit?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610600" cy="4953000"/>
          </a:xfrm>
        </p:spPr>
        <p:txBody>
          <a:bodyPr/>
          <a:lstStyle/>
          <a:p>
            <a:pPr marL="127000" indent="0">
              <a:buNone/>
            </a:pPr>
            <a:r>
              <a:rPr lang="en-US" sz="2400" dirty="0"/>
              <a:t>How did we arrive at using CrossFit as our preferred method of teaching muscular fitness?</a:t>
            </a:r>
          </a:p>
          <a:p>
            <a:pPr marL="190500" indent="0">
              <a:buNone/>
            </a:pPr>
            <a:r>
              <a:rPr lang="en-US" sz="1800" dirty="0" smtClean="0"/>
              <a:t>Is traditional </a:t>
            </a:r>
            <a:r>
              <a:rPr lang="en-US" sz="1800" dirty="0" err="1" smtClean="0"/>
              <a:t>selectorized</a:t>
            </a:r>
            <a:r>
              <a:rPr lang="en-US" sz="1800" dirty="0" smtClean="0"/>
              <a:t> strength equipment </a:t>
            </a:r>
            <a:r>
              <a:rPr lang="en-US" sz="1800" dirty="0"/>
              <a:t>what is best for students?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Is it regularly accessible?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Is it </a:t>
            </a:r>
            <a:r>
              <a:rPr lang="en-US" sz="1400" dirty="0" smtClean="0"/>
              <a:t>functional? </a:t>
            </a:r>
            <a:r>
              <a:rPr lang="en-US" sz="1400" dirty="0"/>
              <a:t>do our muscles usually work in isolation?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Not classroom friendly. Can you teach and supervise 30 different stations adequately?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It is a ball and chain to a gym!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One machine costs between $1,500 to $4,000 dollars.  How much would that buy of the following; med balls, jump ropes, resistance bands</a:t>
            </a:r>
          </a:p>
          <a:p>
            <a:pPr marL="190500" indent="0">
              <a:buNone/>
            </a:pPr>
            <a:r>
              <a:rPr lang="en-US" sz="1800" dirty="0"/>
              <a:t>Provides for a maximum number of teachable moments.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Reproduces real life skills. Helps you to improve your  “Quality of Life”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/>
              <a:t>Helps produce an educated consumer who understands and can evaluate new fitness trends</a:t>
            </a:r>
            <a:r>
              <a:rPr lang="en-US" sz="1400" dirty="0" smtClean="0"/>
              <a:t>.</a:t>
            </a:r>
          </a:p>
          <a:p>
            <a:pPr marL="933450" lvl="1" indent="-342900">
              <a:buFont typeface="Wingdings" panose="05000000000000000000" pitchFamily="2" charset="2"/>
              <a:buChar char="v"/>
            </a:pPr>
            <a:r>
              <a:rPr lang="en-US" sz="1400" dirty="0" smtClean="0"/>
              <a:t>Encourages students to work together as they support and critique each other.</a:t>
            </a:r>
            <a:endParaRPr lang="en-US" sz="1400" dirty="0"/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9959"/>
            <a:ext cx="8106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rker Felt"/>
                <a:cs typeface="Marker Felt"/>
              </a:rPr>
              <a:t>More bang for your buck!</a:t>
            </a:r>
            <a:endParaRPr lang="en-US" sz="44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388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/>
          <a:lstStyle/>
          <a:p>
            <a:r>
              <a:rPr lang="en-US" dirty="0" smtClean="0"/>
              <a:t>Why CrossFit?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9959"/>
            <a:ext cx="8106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rker Felt"/>
                <a:cs typeface="Marker Felt"/>
              </a:rPr>
              <a:t>More bang for your buck!</a:t>
            </a:r>
            <a:endParaRPr lang="en-US" sz="44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rker Felt"/>
              <a:cs typeface="Marker Felt"/>
            </a:endParaRPr>
          </a:p>
        </p:txBody>
      </p:sp>
      <p:pic>
        <p:nvPicPr>
          <p:cNvPr id="15362" name="Picture 2" descr="https://lh3.googleusercontent.com/Dz1MCi9VD9MpQJAV5VsqWqwdS5N1MRbOOOIc38tA_CX1zqOn-voFV4cAs0ft4i2GmyumBxK64Z7nTy6O3GnYLGJSasv3tPL6BojuXbB0XgLed7rG84Am75WeSgJqyCzLkmu60ye4Ch3DjKOQ520CyrK6poEC5zYM4RGVLbH-nSeTlS2jJls_iDNZju8J2gxl0WC2rIC2BL7TnYBd_XgWcQF3_WMp3XRHVqzWOHSgxbktGVnLuuBdIK_P9djYzwUGchx0RABSCLrXLWmgs43rKL5AbRfgLfeb0HRd4aL3RNYPgUVNIKcqogBl48BnFm4Y4IBY-GggBliV_Erpx4b1gdJkqld1VRHjANndeH4mMnAWBj-qzitLAjQguB8PHfPFtkwWpVdvNILAMzzu8vpxCHUqpw0BgsAQSsZ_XqNlnnzHNzII2jsHbB2L1it7eYwYnRJ-8xfU8SSU1t6qcCPkqHYTR7waM-_KwbsA0KvBf4saz9jIkE0AZFfKTpKykMy-SJ6dhQSdYzi-krX7WhzYQeDMErRO961yKIMUUGnhr21usLfEite25zikpBc7AyBaQrpr=w1144-h64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" y="1312975"/>
            <a:ext cx="5355657" cy="30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lh3.googleusercontent.com/uVHrIFVIjEzH6LkyxBZQEvbT4jOgDOlP0NSn1OeKcqxzl77v1RTxLmgqkISSVYdbM828dfqbqPlWbpZjJfWswGiH2jQdHN7iPDhlp7McT2zoFjBJfsohcSEJawckof-awWhAECv4uZjpXY1LqC5xBAiHWyvo3CsCPoXl2vRGcDMlLsuoR8GZFljVTJYdhAoA2tVy-NDx4k6osa4c9XQmZWdRS1x-EEIzjO8eGGIVxCyBDACXW_Mip7LOdwIg_2t5N3a48nwBTHBoPySJXqYfTPSQpoCx9S9uDp_CZqYvC5ooSHb9jJmNHkkIyHXYjl6ccdzrN5uFPPoBIs1Phc_m1uqfaxVwZKpBb3TIUagZK2hEgUBfdMIjMk656mUy431QarbulH_m5b-Eu3kute__Jv-STrTT362j26CMyAY_hgYD0HUG-M6LSWxvOxKnwz3NmyhsKkEtAEE3h0JoHKJGV76Q0aP4x3SNyLOOgNhDi0Ok1KelZ8cvsMhU5fcpmekpKjPRgp-qewOBN-nyUugLCMdsnBkyDTJrBivu8sYCbwxtO_X7V-J4JS4DRf-sc2XBXT0m=w1144-h64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8264"/>
            <a:ext cx="5198028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Zz0jbeMk3BWXRrby3Hoxingz3qTlvAvmS8NDIIyrfDGCqvzlcpchrIxqtPimozu0I9GaKHsW7ybNRHsqFJPVGoRaHcAJyoF0xkAe8uE44yD0InTTXwqfmaxjky2KZ5YIEfXgBXZ7LPLEXhMnAkxSAFrZ6ArkMQq9CgnAZYWvir7Hz98GwNVih_IC92q_GLPEJiqhIDsWbhRYT14ljsbtpF7_UixazEcDr6NVhUPYHQpkTN3JofgIAkxOQGtxbdc05-Ype9yAF2o2xWvWE1-fuBfSpHn7v24qwvKqPHLsc8KFye0WcA27U2dsMbnkVRYS9M8B3YYk3LLmG4nCHrxGOcqQfNurzX8_Y2LrFuxvdyT-nQJEFWflvHvGVU1W_LlGz1Lob6ifGEsPnrD88CESJirLKqFvAxIDInk-2zncKjflPHtU9le4wRjGzxoQawgsOqJt8e9I7TovohuEsKO41iBAfdFxeqXofFFHGT-ZBQrx4kbCgX1qFEN1zUr_dqDv3k-L4n2XDxpS9O6QhKz5_dNauH1LecHquZCSycvZisGk_WHwlJZfOYoRShkfTq8qzI5M=w1144-h643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1957" r="10156"/>
          <a:stretch/>
        </p:blipFill>
        <p:spPr bwMode="auto">
          <a:xfrm>
            <a:off x="5777538" y="1376381"/>
            <a:ext cx="2786270" cy="15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WJcqakXNvJoGvl49frOj8QArFXpWQ07XGUMyIQGym8ek-_hcPix9t9uorIfWJPjXtxjOR02esAc-7zjsUDOS8L4IebsKYSmwu-j6rYBsV80uBQfccHTHXqu7D1VxI0Ei0AOwaOFeZpRd5Ii9mV3nJokBUpTXQdGBlnJ_w3WsMtWyuDMHTEuZuh03y1rAYEFDxbDR-JqEqSjhXurlpDGfp0j3Q0pXBu_nINarhx6PaFDvNWEXb_rX45BCAte8EaRsCJyJedEBS7CCOwcXRcMaqO0ebyABDGUImF33oXDchZV8UjeapYqUj1VCNmTYhl5xkYZb-LHY6jD4XF6aK6HQhT8tBG8y5AREPsDq9RmUIPfP24ZtR5NR9CUuw6GjlckcwHP0NnQ057hnUUH5o_TGQy0zfc3IAklSLLnHctOR2c7ZEqC6-8rcudf7XNHKyRxyF6RkgXMyuNiGFy3MILn0Citdb31uoO5goYeEjYlGGbj6BIJTc8p8MdPpwleFFX94ARYo2ydWPc4vCIBgX_U3xCy5trWDAQaYD77JYMSW-i0JYUYdYHWMJKengRK0DORLPVI3=w1144-h643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r="9584" b="32575"/>
          <a:stretch/>
        </p:blipFill>
        <p:spPr bwMode="auto">
          <a:xfrm>
            <a:off x="77081" y="4470351"/>
            <a:ext cx="4433423" cy="15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13813" cy="9144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Bike?</a:t>
            </a:r>
            <a:endParaRPr lang="en-US" dirty="0"/>
          </a:p>
        </p:txBody>
      </p:sp>
      <p:pic>
        <p:nvPicPr>
          <p:cNvPr id="11266" name="Picture 2" descr="https://lh3.googleusercontent.com/TCz3GFm3lXLN9JiZJRUMEzdSVJDShsBkHx7T6xYyW4oVtlwmdfbhAz7xQUBh_xSZd6KOFfJtPKptR63hcFRN6ahQ81B1SCZODGkazAn8HV09EdZgCEHSoyoh66uN2cSpDbl8ypTRnP8dPAZFuV3bOl5l9STfvKLq-UXfS1BoJK_vk4d0toGfn_zI6AB64xiTvmqu3A5_maIfPOaFgEyGypMUe5tc0-Vz653gB2U1n60hiXC52SaEHP6Oki3HevlU-7A6OZSO9yAEqqaKCoUSJD78JUqYo1_G6vMoY0uEbMpMeSW5j6gy75snAUrKWpnZwHGU99v8la5INBScwG54fGdBu9IL5cj6mULtRi6AMCl73_X_NqPi2GKY0qXrIJIVuNYBVk1qXbKzMJpM1-JQCEUPHVVeZWgey3zp1EpKs8zpYHQ98_mFiQNSVOrhcVZeJCumcqgAW1B-V1cgJ7kuTTxXlcLSakreNQzPCdGAjxFSa2AGjTFEo8wGP67q04P41KIyMZZpKWYpR5w7okOPlWlnrRJyp9QkgSAyzVJ0GvJyw-KUWduR1qFTXEhemVeKDNqp=w1144-h64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2474" r="20531" b="4651"/>
          <a:stretch/>
        </p:blipFill>
        <p:spPr bwMode="auto">
          <a:xfrm>
            <a:off x="5242532" y="457201"/>
            <a:ext cx="35689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7610476" cy="3670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Bike safety / rules of the road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Rails to trails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Where to ride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Mountain biking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Spinning 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31" y="4648199"/>
            <a:ext cx="3534393" cy="20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6" b="14047"/>
          <a:stretch/>
        </p:blipFill>
        <p:spPr bwMode="auto">
          <a:xfrm>
            <a:off x="914400" y="4656608"/>
            <a:ext cx="4191000" cy="20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lh3.googleusercontent.com/haMtojWtXC7DaVMPPypAT9bkLU50TONrzmUcqwLjkCHRiuKb-srQLqT3O2LCn8df0n1zAJRF2mbdoRoe9cPdd1vWmENLZ7TyE5gRWvwv2i1VI4LL2R_IkYI_2AaapP8uMsm5wKmdA-Ox0FePv7ex7yva24K89gps9NXWOj7KLBehe0YfFjOjW7iOK_n5wM3ckCzd7tlmXORmF_wQDQSPSA9VjOeFzItIiI0EUAnJDgVV3SoDOGI6qGKs-6LpFBICV5XCkG7ptzhffx7DNCfoX60P86HUn8YOopx9MPEqmUBMzTeYVVD4zKB7qaUY6x79Zo3d0-sU9XcSTye0Dfr7UZPimvBxloGxWI1vloO131dTHSvGcP-R6KxTqkGlaFvzzflKXS8Upx3fbzw_8VWLN02PG_2Tqud4ZhXU6cn97bpEcGWjQBfhDpOwgPqNmMRxQyxGtGzPtGtuWg9SEX4Rtxgm0UYkHjszxZ1LwBpVPi8ZApO3IBKDLElEuoKWd9xNw8TaZ37166-rJQh7CfTIUSWCctXfYfdEF0mxMjx4O4X2dRWre-KFly5l9qH5VLzURtMA=w1038-h584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31" y="2829851"/>
            <a:ext cx="3568959" cy="17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dirty="0" smtClean="0"/>
              <a:t>Why Running / Aerobic </a:t>
            </a:r>
            <a:r>
              <a:rPr lang="en-US" dirty="0" smtClean="0"/>
              <a:t>Fitness?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2" y="1447800"/>
            <a:ext cx="5494338" cy="43849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Running technique / </a:t>
            </a:r>
            <a:r>
              <a:rPr lang="en-US" dirty="0"/>
              <a:t>i</a:t>
            </a:r>
            <a:r>
              <a:rPr lang="en-US" dirty="0" smtClean="0"/>
              <a:t>njury prevention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Base building / heart rate </a:t>
            </a:r>
            <a:r>
              <a:rPr lang="en-US" dirty="0" smtClean="0"/>
              <a:t>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Social running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Exercising in cold weather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Indoor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Interval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Trail </a:t>
            </a:r>
            <a:r>
              <a:rPr lang="en-US" dirty="0" smtClean="0"/>
              <a:t>running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Running technology</a:t>
            </a:r>
            <a:endParaRPr lang="en-US" dirty="0"/>
          </a:p>
        </p:txBody>
      </p:sp>
      <p:pic>
        <p:nvPicPr>
          <p:cNvPr id="9218" name="Picture 2" descr="https://lh3.googleusercontent.com/-N5d_3wWac4iTTTZkRjB7x7jQImHNpfyE1-JLbdcKuAsFOEVaS8I2Dyl-teU2lbn0cgoLNjPi1ZFysoDnVRiJbJsS9JBnKItKwcDUVbEvb3S4-6EX0GKxQhY1yR729zOyAlQSfIo7ROPYQCcjHGZqlgTZEXVD76lmexVWHm0dzypwA64cZt7i9PRxhNr8EtPtxMl2RV9T8GADvpCNgEAWID4d9hRfirAj7N3pUOoDXmDJcEzo9-OOVkv5a-QT2sONcGqDHG99r1p-AAoyEvauf-Zi9hEwNwCfdNWiYXUTORKikBbEr1g4HCsBYxQQPHG7Wu7-Cks-5cgCVSKmOYGInwDq3fOvowX7sjR9nPhQH8e966rOawENJNOIvq8D9YIHNqEp_UifYJi3ALuAhWAkU-SOJEWLLJn3_-kc3xXIkaDpuH1FHdCJ9roLVplmy98CWfShOG7cOwlpWK9l4WKK_AGhuOIk6no75LKi92oMVAuwRQJ2VSqjuPqaNBAC_xLY2s109O6cvqfoUIhkfQ2kXt3h_1fybG7m-dsKPRzeMFRiEPrTphg5o0pnz77Ah3ss4Oc=w1144-h64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28778"/>
          <a:stretch/>
        </p:blipFill>
        <p:spPr bwMode="auto">
          <a:xfrm>
            <a:off x="6304149" y="2209800"/>
            <a:ext cx="25350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7000" y="5943600"/>
            <a:ext cx="871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isn’t PE supposed to be fun?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satisfaction vs. goofing around fun.</a:t>
            </a:r>
          </a:p>
        </p:txBody>
      </p:sp>
    </p:spTree>
    <p:extLst>
      <p:ext uri="{BB962C8B-B14F-4D97-AF65-F5344CB8AC3E}">
        <p14:creationId xmlns:p14="http://schemas.microsoft.com/office/powerpoint/2010/main" val="412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your role?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81000" y="2514600"/>
            <a:ext cx="83819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(Choose one)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High School Teacher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Middle School Teacher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Elementary Teacher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Department Leader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</a:t>
            </a:r>
            <a:r>
              <a:rPr lang="en-US" sz="24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Administrator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_____ Advocate</a:t>
            </a:r>
            <a:endParaRPr lang="en-US" sz="24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800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n-US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Please respond to poll question in your WebEx control panel)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6" name="Picture 2" descr="https://lh3.googleusercontent.com/Q9DFTrcV4slyDUJ9tVJ5wxUFqHEg1aYtCxeKqHut2eyRtQfvp8azzB9MkVBjK-QqIPhgScrgkD7ZqMpplUhfDkaAR1MgZ4gfalvwyURcWbU0s_Xx82KvL4YKca78h3ex507ztBZWyzqmO5Zc0zsGW0o9HdRVBzMDysQL_DXTyfsZ2lD5tD7rSvlNr5Hv0rgnA_YtYr2zmNU_uZ0ep4aR-DXGgDUbsHXABXuDCiM4N7-AMrbfmXUeUrUIhoRE1FVQxxcTZE7a_GJOhyxKFUhnxoY8egn49ilQw9fDhiIvdSTIxh1OrgUqMlhfk_pldbPc4oyzZHd_2GjgG6gbcF24Dz9m7fZktJOpS3Jy6MnssQiEU1F-XnuEgzmL3NwI6xHugKELWtH04rkYD-nRpz6z4Cd1xONeGvdR9bvJqqgMzceDtD8jyIfnZo4bfyOAEw8ZOZKsRXQmSKQjPhx0oN2U80gAz94ZESh2Asy9317JfwYZn-jXTcQ6lpDZ6rLICQQXKTzJG4fTpTsxQmZjzOsg8Xl4x8C2kLxfbxntnCG5kv2iJ8DgqqWDwTd9Xtgc6pyCbTnc=w744-h64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9082"/>
            <a:ext cx="3962399" cy="34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743575"/>
            <a:ext cx="39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 Pennsylvania PE TOYS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dirty="0" smtClean="0"/>
              <a:t>Why Adventure Education / Team </a:t>
            </a:r>
            <a:r>
              <a:rPr lang="en-US" dirty="0" smtClean="0"/>
              <a:t>Building?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371600"/>
            <a:ext cx="7610476" cy="3670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Get to know students personalities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 about the value of different personality types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Great way to start the year and have students get to know each other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Problem solving</a:t>
            </a:r>
            <a:endParaRPr lang="en-US" dirty="0"/>
          </a:p>
        </p:txBody>
      </p:sp>
      <p:pic>
        <p:nvPicPr>
          <p:cNvPr id="13314" name="Picture 2" descr="https://lh3.googleusercontent.com/CNJ3joBHy53GQc9HA2Eww0ZzeImgjtI9pkamQU1J6oXgBM5eZEJbdzqxnTtldpjknzja7AAJH1WGX7fc-7iR1vOAiuATb0o2ipRkLo1M9RFq4uBHC93CNcJRhoj6GCnrFmL_6-i8au9m5YuSpQySPOe_vSU6o6L5t-uLDA1rVphpNXVkFZmX9G5-pkHfwc4wTtf9Bs4Apd_astJtZaqzVbdeJoUJDAn6_Tozlzyu8ibFaSboyRWLkwkuRp_49SKzD2wkEBH5YWEc9NHZu2HawUjAJEDhQ6ywpHmy_Ri3uvzvbNPr2aUSSFYR2zOw7KsSUNP7j4IV9AMcqRjwyj93yeFXYKeUe-iSd31qWRrQxRCM7Ba23SNRmTn2lmwSA_CnIbLqclQ69--FTsG1XV-b8ImSbp-Kx9lbLTN97XQXtdo4FK3Q76mwVD5yipDy6APbMqdRUDLFq3xn7-HPe40QB1d24n6-zjk92XqqGe_LNHTeENLBFMfut5HtmjeWil50eE9lm9fzh3ehaDurlDDPOFAc0QX0tJwqVTKdKeTo73-W0vdFSgqoFOmlQwzs1ztMK2Pr=w1144-h64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3" r="7196"/>
          <a:stretch/>
        </p:blipFill>
        <p:spPr bwMode="auto">
          <a:xfrm>
            <a:off x="120940" y="4010025"/>
            <a:ext cx="597046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3.googleusercontent.com/tDN-HngX-Ol5KCSNl45nuFlvzVxRsd1yRw1-A_JtmrK-gHPyCgdL_sc2F62Ml1ZUqFCqlSMKBGp2iF3A1HQq9Cye99jnwDkigPAkNBw5qkWvuZ31f_btSPAKiB1qwRk7qdeqLF1D9SMtj64SLf-fwyup1dNIrY3PMTsZ96L7k_XoS7qglmv_7gbP5flJXLpLVxEc7xJTkptasfLrRQpem9lFtbhCeaq8rsWy7yDJlOt2X7uT7BBZsP0qKTpU-DrcV1Xn5EOOsgNBLuP6PhNUuKOySRT6NGsZodWRM5gpqsv04tqEy6gR4dFFgrQEhIzJU2zILlFbxV8hH0__StS5AVHkCRU57TEQAm1rAD4Y_zqXfczc4TTy8KKGWqX567DAFvKKmrPQphJ2N_8fADMlZgJbnLIe-k4OjC84jwYxDiJY6QuLhFd7V4-i03AdZnyVqcFHz7GIDL0h5aD0iA63wiQlgY_TGGo0k6QdUmJsm1u_CWoQhu9MgXbwKtfR-HSimyRWRxRW69hZ4DyDYQWIwHRj2zf9jDRsdzFJV2xnNvpW0tZ9e9Y3y--6ILDlH9uRlBR3=w362-h64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82" y="4025751"/>
            <a:ext cx="1551617" cy="2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Indoor </a:t>
            </a:r>
            <a:r>
              <a:rPr lang="en-US" dirty="0" smtClean="0"/>
              <a:t>Tennis?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Accessibility and lifetime nature of 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Progression from Pickleball in MS to Tennis in 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Continuing growth in popularity of these activities and local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Adventure </a:t>
            </a:r>
            <a:r>
              <a:rPr lang="en-US" dirty="0" smtClean="0"/>
              <a:t>Racing?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5561"/>
            <a:ext cx="6172200" cy="3670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is a fun way to encourage fitness and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Availability: a lot of different types of races around that meet the desires of various types of 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Make your own adventure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Selfie scavenger hunt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Geocaching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194" name="Picture 2" descr="https://lh3.googleusercontent.com/IoAbVDRU3xlzi_3sog6k-QQ-pG05zafW6x0DbwUjZs0Iak8ML6-fvtfaL2iPCzhjaYiFePujAOFihmuBS_euurhvO7qMoKdvwIohCz1afxx6rJ6W-lwANzu_sYVNge9u_bEZ8PfRjKy6w2PsWKIadJnoJ1Ve8664G4NSTw0N-L7DqYavMjNFyHV5ZrA-CaetIbg5NRfR3VyMv0gI2SgokhYCwiqurn5Hb8zl6wRqylPvfmqkcrcR-Hh9p0rKR7Pz5zuj-oC6KKByhS_ycq7rDKOdVdUML1kcJJkyC_QGFqPxOYzN8keBniji2ip5a0wJbJXBGlvyprj-pnYgPwN5icyg1Pg5RyCDDG0XCaD53Lg-vvNFAzzd9ih3GrpMQ42SqRBioFMkHdzJE0EPk-iA9B2GcF25abKPtkwylX8_l5gkNQG0Dp7ZzG3HQm0zT47K9FgRcHiPY1ixfHiMioDvCCT3uqc9-IIAdwkVOfj0c6XRUztua-8VJBSJDRJmguYiaqu6X0iXAPW7ZCiQhSien2NT4eQqqt8dU7KR6JRUoIxdB2he9nR8bRA2LQB19lrUWkUx=w858-h64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09879" cy="17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y-IqVjl47UAzjr-4OBfDq41XcMCp-6ihSsjMZgf1sKbaLxwj8CeWtNObpg_1WlDRLX4XFguqXkfOJLtQuMzb0cSvb65b6E81XCwuKV7gmhlTquQbpgoh-aY-IpeOrke141sWg40-LeW7zDKpWXnYEj0lobqeJ1kE58NVL5o_NA-GLjgnmt1ke-H9ucmajS9Ij-Nl3s8GwQ85bomAkarJs0or1X5U1yD6qfk-3x4BsoBwb2ehUxQhdPaAHFD5RV7V7bB45_kQF0Ea8Rf1vWE_Oc6xxTOFtx1TlIIoWgoF9nbaob1hugecNmKW8Igp75sclXQLI2ZcgIAK3-YyoRGT__NCK5Jpb1m6uLp8L5F3SEsnGhboE-mz1pQe9Pfk9rziL05LCF2ObYS0xspGUVkqQO__XW0-QxULZldlU3vQEt-LxyPGBTqUnFkPzEl36yKX08O_o9_bRLV4n-Skr6_1er4C6xAL-gWyTLxnihw102Ksx36u7YC6DMLRlVIpOe8XcgcFC0Hnt5X5O36PluBZVQMpVEonypW6XoTxkQDqSgIkyKZRGKN1eZCk04peIIjTaz06=w858-h64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286000" cy="17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C_fN9wQItbElm4trvfhkwRXXA3GkHIMkOYstUATnh3Jc04CuzWUMivx421_PG9EhHd4s8xY-jhpTunhOAa-19zfQdfqi4oVpiEiFQ-SoCdTGPT9k128Dlk2Gk9Mla3v6FGUjtZVQycwWlDPLUhL8SXdzxhbvK3nrwdD-ZaCZjJ_kJRQdvuGNYkdwBaQOaxPj8s2n8DPzGaTtBct6K9IL0fuMdv77kgInPMhm8PUKexnBn6RTA1YIlyBOmOI-mlI2dNcFxLb_xYcvQ3DjTH_D2YJWKYB1PwXtEnLv46QVuNQ7L3SOh5juxiO9SWElRVxz8wlKelt_GCfkkfYtyKgoXwqxfz4m5PHycKjiesZPtOt5ef-SJlSeB7iRJw81dMlWCnigRhUgEbDdk_kPFOhS6IkeP4GQCWtomX-KC8NhjsoYKdnAR5X-JQx_uh-z3TDScsrD2JG89tAgrLbNPdPrltY51qSVrAPKMniLFbLMwrnk9artAjOYOjgv1xFUOjKD-7HySd4PFEaHUY-vMkUuVhzd9xekC-U8RX5TnJ2UlcbBMC-FQw8GhUYLsbgjsphJkxzM=w1144-h64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286000" cy="1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0tUrYxcMLlFz9rRbM6RcEE2zG_i5pSvQjhvVyNQlmKKC4qA2OYFQXY5pm9FSlWV8I8GFM1-XTFc0aMp-7tm45qVbjs07DwNjqU2GVHXBdtWF3jp5fxzy212pGTGHPGgV0dC5EsNVXRUllEpXx1cGAHU7E0emWFVAkMdx4PW_1K920cbMpJDso5xyiCIGjJcbZgnQHCBZmDaf0lTwwZPUOmEbEAO2M02Sq8vOlxh9t38N4CfUwBqbqFoFbIXUF5IheQ8HC0NNrgbaLgtVMMBl5MhUeFZNjQj-VvJ-u2n-RATJHpRgMtmal4MD3c0eD-NqE6tJhSIuQ3Z-xHWEXUlTRrb9jhKnQDIxQtV3gBv-dmtyXQpyJLSieOvqytKXhlpERpm1h_4vymqfn3fQgyeAM92itmiTAOGdTyPMbNSHFnrwKO9Jxp1k0jl1TohvVv_fX3oVb5rKR1OFk-tjU3GbdL6NxMni8aUtFdF1xcftRZAxN-5nZo-gdJc6DUFsuGxfQy_MYMOobTbSDCUqEAbZBEeLqn047LR6H9tX4GQ6WGSntLnxfiu3TyyzFX9ZMj84r9-s=w820-h615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6629400" y="518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PE Through 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Fitness and activity apps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>
                <a:hlinkClick r:id="rId2"/>
              </a:rPr>
              <a:t>Strava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>
                <a:hlinkClick r:id="rId3"/>
              </a:rPr>
              <a:t>Strava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heatmaps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Google and </a:t>
            </a:r>
            <a:r>
              <a:rPr lang="en-US" dirty="0" err="1" smtClean="0"/>
              <a:t>Screencastify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Extension assignments; </a:t>
            </a:r>
            <a:r>
              <a:rPr lang="en-US" dirty="0" smtClean="0">
                <a:hlinkClick r:id="rId4"/>
              </a:rPr>
              <a:t>running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biking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Class Make Ups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05175" cy="21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Resources to develop your program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develop your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>
                <a:hlinkClick r:id="rId2" action="ppaction://hlinkfile"/>
              </a:rPr>
              <a:t>PSAHPERD</a:t>
            </a:r>
            <a:r>
              <a:rPr lang="en-US" dirty="0"/>
              <a:t> / </a:t>
            </a:r>
            <a:r>
              <a:rPr lang="en-US" dirty="0">
                <a:hlinkClick r:id="rId3"/>
              </a:rPr>
              <a:t>SHAPE America</a:t>
            </a:r>
            <a:r>
              <a:rPr lang="en-US" dirty="0"/>
              <a:t>: get involved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err="1">
                <a:hlinkClick r:id="rId4"/>
              </a:rPr>
              <a:t>Crossfit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/ </a:t>
            </a:r>
            <a:r>
              <a:rPr lang="en-US" dirty="0" err="1"/>
              <a:t>Crossfit</a:t>
            </a:r>
            <a:r>
              <a:rPr lang="en-US" dirty="0"/>
              <a:t> Kids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>
                <a:hlinkClick r:id="rId5"/>
              </a:rPr>
              <a:t>Pose running</a:t>
            </a:r>
            <a:endParaRPr lang="en-US" dirty="0"/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/>
              <a:t>Nutrition - nutritionfacts.org 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/>
              <a:t>Podcasts 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>
                <a:hlinkClick r:id="rId6"/>
              </a:rPr>
              <a:t>My other curriculum presentations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lh3.googleusercontent.com/dq_XqJn-hSeIY07u8Oa023m6zEGG5aMQ04UDHd_tl-AywDnZfCvOD1qRnZUiAJ5G2LLm99vvFT71SbEjl_WlvHw_OfD_TBhDne1m0RtHvaRatm5Pe2g7w_aDMAJFbtvH3PsTXUxA1DwwnY_uUQf-RiJHiCWwBGTu883-TkuBHnspP3l2CuwSgc5L2S45TJQYj0Yb7Odz1OQlvkklky6l8nmSbsYVTLTPIQmGWrcDVIJb5F2B2znfRNW1t1RqjjggHW5eXBMhc8B-ke627DRRStKMDqLFZIp3KB7DlOA3cu9QTHdhIlAKQORvjaiWU6J6VzztxB0JENieieexYdsTcWOhq4trslJ-2HpC9Zl2NW9n-MW9WGAVi5XYylZZSs-XkLnYfSY7dGHJJHy9xyqisrCxVEqhzJLezztNUtG07-TPJABoR_m3LGMGz1nEJx8b-kUrD-J1xf3KcXrANsyFYfJfYZr52gxzARkHrZf_9S1XdfTL-FzOGpA_ctP2OI5k5bhyxNbONQW03nu6fCQB1dapLqg_f2O8uDu0TeyxSnkHTOIRO_AMYmxDlGF_IX_TGmV3=w651-h643-n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04" y="4267200"/>
            <a:ext cx="1292556" cy="12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ctrTitle"/>
          </p:nvPr>
        </p:nvSpPr>
        <p:spPr>
          <a:xfrm>
            <a:off x="497204" y="425768"/>
            <a:ext cx="8149590" cy="10529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for listening 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ubTitle" idx="1"/>
          </p:nvPr>
        </p:nvSpPr>
        <p:spPr>
          <a:xfrm>
            <a:off x="558641" y="1828799"/>
            <a:ext cx="7990998" cy="171878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dschmidt@northallegheny.org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www.northallegheny.org</a:t>
            </a:r>
            <a:endParaRPr lang="en-US" sz="2400" b="0" i="0" u="none" strike="noStrike" cap="none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3657600"/>
            <a:ext cx="3226595" cy="261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will include;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is Quality Physical Education so important for students and for our society in general.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Defining the mission of your program. 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Practical hands on examples of quality Physical Education Programs and ways you can begin to make changes in your program.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Key steps to increase support for PE in your school.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Resources to develop your program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Why is Quality Physical Education so important for students and for our society in general.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dirty="0" smtClean="0"/>
              <a:t>Why is Quality Physical Education so Important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1"/>
            <a:ext cx="4648200" cy="419100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The Surgeon General says to </a:t>
            </a:r>
            <a:r>
              <a:rPr lang="en-US" dirty="0"/>
              <a:t>prevent chronic disease and improve quality of life, society needs to: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Eat Better, Move More, Control Stress, and Sleep Better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Medicine will not cure this, they will treat it.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Prevention is key.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 </a:t>
            </a:r>
            <a:r>
              <a:rPr lang="en-US" dirty="0"/>
              <a:t>children and </a:t>
            </a:r>
            <a:r>
              <a:rPr lang="en-US" dirty="0" smtClean="0"/>
              <a:t>youth the #1 place prevention </a:t>
            </a:r>
            <a:r>
              <a:rPr lang="en-US" dirty="0"/>
              <a:t>can be accomplished </a:t>
            </a:r>
            <a:r>
              <a:rPr lang="en-US" dirty="0" smtClean="0"/>
              <a:t>is in schools.</a:t>
            </a:r>
            <a:endParaRPr lang="en-US" sz="2400" b="1" dirty="0">
              <a:solidFill>
                <a:srgbClr val="FFFF00"/>
              </a:solidFill>
            </a:endParaRPr>
          </a:p>
          <a:p>
            <a:pPr marL="12700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93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600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/>
            <a:r>
              <a:rPr lang="en-US" sz="2400" b="1" i="1" dirty="0"/>
              <a:t>WE HAVE AN EPEDEMIC OF CHRONIC </a:t>
            </a:r>
            <a:r>
              <a:rPr lang="en-US" sz="2400" b="1" i="1" dirty="0" smtClean="0"/>
              <a:t>DISEASE!</a:t>
            </a:r>
          </a:p>
        </p:txBody>
      </p:sp>
    </p:spTree>
    <p:extLst>
      <p:ext uri="{BB962C8B-B14F-4D97-AF65-F5344CB8AC3E}">
        <p14:creationId xmlns:p14="http://schemas.microsoft.com/office/powerpoint/2010/main" val="900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913899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Why is Quality Physical Education so </a:t>
            </a:r>
            <a:r>
              <a:rPr lang="en-US" dirty="0" smtClean="0"/>
              <a:t>Important?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534400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our society we lead a life where convenience is a top priority instead of health.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 need to put our students on a path to lifetime wellness.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 can do this by teaching WHY and HOW?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12700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nTXqqCVaS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9315" y="3200400"/>
            <a:ext cx="6231467" cy="350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I’ve Learned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439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Travels and visitations from our PEP Grant and North Allegheny curriculum review process have helped me to learn this basic truth</a:t>
            </a:r>
          </a:p>
          <a:p>
            <a:pPr marL="342900" marR="0" lvl="1" indent="-342900" algn="l" rtl="0">
              <a:lnSpc>
                <a:spcPct val="80000"/>
              </a:lnSpc>
              <a:spcBef>
                <a:spcPts val="200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b="1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Passionate leaders make the difference: You can be that leader!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85800" y="5424555"/>
            <a:ext cx="8001000" cy="44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 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$$ is not the solution. You are! -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990600" y="2590800"/>
            <a:ext cx="7315199" cy="2590800"/>
            <a:chOff x="990600" y="2590800"/>
            <a:chExt cx="7315199" cy="2590800"/>
          </a:xfrm>
        </p:grpSpPr>
        <p:pic>
          <p:nvPicPr>
            <p:cNvPr id="167" name="Shape 167"/>
            <p:cNvPicPr preferRelativeResize="0"/>
            <p:nvPr/>
          </p:nvPicPr>
          <p:blipFill rotWithShape="1">
            <a:blip r:embed="rId3">
              <a:alphaModFix/>
            </a:blip>
            <a:srcRect t="18666" b="15639"/>
            <a:stretch/>
          </p:blipFill>
          <p:spPr>
            <a:xfrm>
              <a:off x="1273354" y="3063684"/>
              <a:ext cx="3656070" cy="1737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Shape 168"/>
            <p:cNvSpPr txBox="1"/>
            <p:nvPr/>
          </p:nvSpPr>
          <p:spPr>
            <a:xfrm>
              <a:off x="1707353" y="2590800"/>
              <a:ext cx="2855399" cy="4185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</a:t>
              </a:r>
              <a:r>
                <a:rPr lang="en-US" sz="2000" b="1"/>
                <a:t>2.9</a:t>
              </a: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Trillion Spent on Health Care </a:t>
              </a:r>
              <a:r>
                <a:rPr lang="en-US" sz="2000" b="1"/>
                <a:t>in 2013</a:t>
              </a:r>
            </a:p>
          </p:txBody>
        </p:sp>
        <p:pic>
          <p:nvPicPr>
            <p:cNvPr id="169" name="Shape 169"/>
            <p:cNvPicPr preferRelativeResize="0"/>
            <p:nvPr/>
          </p:nvPicPr>
          <p:blipFill rotWithShape="1">
            <a:blip r:embed="rId4">
              <a:alphaModFix/>
            </a:blip>
            <a:srcRect r="26140"/>
            <a:stretch/>
          </p:blipFill>
          <p:spPr>
            <a:xfrm>
              <a:off x="5716923" y="3147406"/>
              <a:ext cx="2520851" cy="1273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Shape 170"/>
            <p:cNvPicPr preferRelativeResize="0"/>
            <p:nvPr/>
          </p:nvPicPr>
          <p:blipFill rotWithShape="1">
            <a:blip r:embed="rId5">
              <a:alphaModFix/>
            </a:blip>
            <a:srcRect l="68376" t="26396" b="26572"/>
            <a:stretch/>
          </p:blipFill>
          <p:spPr>
            <a:xfrm>
              <a:off x="6219278" y="4433391"/>
              <a:ext cx="1476921" cy="693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Shape 171"/>
            <p:cNvSpPr txBox="1"/>
            <p:nvPr/>
          </p:nvSpPr>
          <p:spPr>
            <a:xfrm>
              <a:off x="5609678" y="2590800"/>
              <a:ext cx="2696120" cy="4185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Factors Affecting Health Status</a:t>
              </a: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990600" y="4801460"/>
              <a:ext cx="4380161" cy="2632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Prevention </a:t>
              </a:r>
              <a:r>
                <a:rPr lang="en-US" sz="1800">
                  <a:solidFill>
                    <a:schemeClr val="dk1"/>
                  </a:solidFill>
                </a:rPr>
                <a:t>7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 vs. Treatment 9</a:t>
              </a:r>
              <a:r>
                <a:rPr lang="en-US" sz="1800">
                  <a:solidFill>
                    <a:schemeClr val="dk1"/>
                  </a:solidFill>
                </a:rPr>
                <a:t>3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</a:p>
          </p:txBody>
        </p:sp>
        <p:cxnSp>
          <p:nvCxnSpPr>
            <p:cNvPr id="173" name="Shape 173"/>
            <p:cNvCxnSpPr/>
            <p:nvPr/>
          </p:nvCxnSpPr>
          <p:spPr>
            <a:xfrm>
              <a:off x="5291121" y="2629241"/>
              <a:ext cx="0" cy="255235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4" name="Shape 174"/>
          <p:cNvSpPr/>
          <p:nvPr/>
        </p:nvSpPr>
        <p:spPr>
          <a:xfrm>
            <a:off x="0" y="590686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“He who cures a disease may be the skill fullest, but he that prevents it is the safest physician.” ~ Thomas Fuller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the #1 Goal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00951" y="2039111"/>
            <a:ext cx="4052047" cy="367589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274300" rIns="274300" bIns="274300" anchor="t" anchorCtr="0">
            <a:noAutofit/>
          </a:bodyPr>
          <a:lstStyle/>
          <a:p>
            <a:pPr marL="0" marR="0" lvl="1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The mission of the “New PE” is to “guide youngsters in the process of becoming physically active for a lifetime.” 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-George Graham, Past-President of NASPE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181600" y="4267201"/>
            <a:ext cx="35813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Physical Education is the only subject that by its very nature can affect how you feel every day for the rest of your life!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133600"/>
            <a:ext cx="28448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4799" y="114830"/>
            <a:ext cx="2184401" cy="19341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152400" y="228600"/>
            <a:ext cx="6324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“Lack of activity destroys the good condition of every human being, while movement and methodical physical exercise save it and preserve it.” ~ Plato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79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“Our job is to help students to find their personal path to wellness.”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                                                                            - Dr. Randy Nichols</a:t>
            </a:r>
            <a:endParaRPr lang="en-US" sz="1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Custom 12">
      <a:dk1>
        <a:srgbClr val="000000"/>
      </a:dk1>
      <a:lt1>
        <a:srgbClr val="FFFFFF"/>
      </a:lt1>
      <a:dk2>
        <a:srgbClr val="0000FF"/>
      </a:dk2>
      <a:lt2>
        <a:srgbClr val="BBC0AC"/>
      </a:lt2>
      <a:accent1>
        <a:srgbClr val="0000FF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1740</Words>
  <Application>Microsoft Office PowerPoint</Application>
  <PresentationFormat>On-screen Show (4:3)</PresentationFormat>
  <Paragraphs>209</Paragraphs>
  <Slides>36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Marker Felt</vt:lpstr>
      <vt:lpstr>Times New Roman</vt:lpstr>
      <vt:lpstr>Questrial</vt:lpstr>
      <vt:lpstr>Noto Sans Symbols</vt:lpstr>
      <vt:lpstr>Wingdings</vt:lpstr>
      <vt:lpstr>ＭＳ Ｐゴシック</vt:lpstr>
      <vt:lpstr>Perception</vt:lpstr>
      <vt:lpstr>Quality Physical Education in Schools</vt:lpstr>
      <vt:lpstr>Who am I?</vt:lpstr>
      <vt:lpstr>What is your role?</vt:lpstr>
      <vt:lpstr>Topics will include;</vt:lpstr>
      <vt:lpstr>Why is Quality Physical Education so important for students and for our society in general. </vt:lpstr>
      <vt:lpstr>Why is Quality Physical Education so Important</vt:lpstr>
      <vt:lpstr>Why is Quality Physical Education so Important?</vt:lpstr>
      <vt:lpstr>What I’ve Learned</vt:lpstr>
      <vt:lpstr>What is the #1 Goal</vt:lpstr>
      <vt:lpstr>Why is PE Important?</vt:lpstr>
      <vt:lpstr>Defining the mission of your program.  </vt:lpstr>
      <vt:lpstr>PowerPoint Presentation</vt:lpstr>
      <vt:lpstr>Program Guiding Objectives:</vt:lpstr>
      <vt:lpstr>VIEWPOINTS</vt:lpstr>
      <vt:lpstr>Stretching Ourselves</vt:lpstr>
      <vt:lpstr>Key steps to increase support for PE in your school.</vt:lpstr>
      <vt:lpstr>Key steps to increase support</vt:lpstr>
      <vt:lpstr>What Can You Add?</vt:lpstr>
      <vt:lpstr>Grading in Physical Education</vt:lpstr>
      <vt:lpstr>Funding</vt:lpstr>
      <vt:lpstr>Practical hands on examples of quality Physical Education Programs and ways you can begin to make changes in your program.</vt:lpstr>
      <vt:lpstr>Why lifetime activities and fitness?</vt:lpstr>
      <vt:lpstr>How do you start to change</vt:lpstr>
      <vt:lpstr>PE Curriculum Outline</vt:lpstr>
      <vt:lpstr>Fitness Assessment &amp; Goal Setting </vt:lpstr>
      <vt:lpstr>Why CrossFit?</vt:lpstr>
      <vt:lpstr>Why CrossFit?</vt:lpstr>
      <vt:lpstr>Why Bike?</vt:lpstr>
      <vt:lpstr>Why Running / Aerobic Fitness?</vt:lpstr>
      <vt:lpstr>Why Adventure Education / Team Building?</vt:lpstr>
      <vt:lpstr>Why Indoor Tennis?</vt:lpstr>
      <vt:lpstr>Why Adventure Racing?</vt:lpstr>
      <vt:lpstr>Enhancing PE Through Technology</vt:lpstr>
      <vt:lpstr>Resources to develop your program.</vt:lpstr>
      <vt:lpstr>Resources to develop your program</vt:lpstr>
      <vt:lpstr>Thank you for listening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Physical Education in Schools</dc:title>
  <cp:lastModifiedBy>Schmidt,David</cp:lastModifiedBy>
  <cp:revision>35</cp:revision>
  <dcterms:modified xsi:type="dcterms:W3CDTF">2016-01-20T10:43:47Z</dcterms:modified>
</cp:coreProperties>
</file>