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5" r:id="rId7"/>
    <p:sldId id="261" r:id="rId8"/>
    <p:sldId id="262" r:id="rId9"/>
    <p:sldId id="267" r:id="rId10"/>
    <p:sldId id="264" r:id="rId11"/>
    <p:sldId id="263"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3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10/15/2013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10/15/2013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10/15/2013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10/15/2013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10/15/2013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D92626-37D2-4832-BF7A-BC283494A20D}" type="datetimeFigureOut">
              <a:rPr lang="en-US" smtClean="0"/>
              <a:t>10/15/2013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D92626-37D2-4832-BF7A-BC283494A20D}" type="datetimeFigureOut">
              <a:rPr lang="en-US" smtClean="0"/>
              <a:t>10/15/2013</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D92626-37D2-4832-BF7A-BC283494A20D}" type="datetimeFigureOut">
              <a:rPr lang="en-US" smtClean="0"/>
              <a:t>10/15/2013</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D92626-37D2-4832-BF7A-BC283494A20D}" type="datetimeFigureOut">
              <a:rPr lang="en-US" smtClean="0"/>
              <a:t>10/15/2013</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10/15/2013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10/15/2013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t>10/15/2013</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atsa.org/index.ph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saweb.org/" TargetMode="External"/><Relationship Id="rId2" Type="http://schemas.openxmlformats.org/officeDocument/2006/relationships/hyperlink" Target="http://www.pats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solidFill>
                  <a:schemeClr val="tx1"/>
                </a:solidFill>
              </a:rPr>
              <a:t>IMS-TSA</a:t>
            </a:r>
            <a:endParaRPr lang="en-US" sz="8800" dirty="0">
              <a:solidFill>
                <a:schemeClr val="tx1"/>
              </a:solidFill>
            </a:endParaRPr>
          </a:p>
        </p:txBody>
      </p:sp>
      <p:sp>
        <p:nvSpPr>
          <p:cNvPr id="3" name="Subtitle 2"/>
          <p:cNvSpPr>
            <a:spLocks noGrp="1"/>
          </p:cNvSpPr>
          <p:nvPr>
            <p:ph type="subTitle" idx="1"/>
          </p:nvPr>
        </p:nvSpPr>
        <p:spPr>
          <a:xfrm>
            <a:off x="457200" y="3276600"/>
            <a:ext cx="8236634" cy="2286000"/>
          </a:xfrm>
        </p:spPr>
        <p:txBody>
          <a:bodyPr>
            <a:normAutofit fontScale="85000" lnSpcReduction="10000"/>
          </a:bodyPr>
          <a:lstStyle/>
          <a:p>
            <a:pPr algn="ctr"/>
            <a:r>
              <a:rPr lang="en-US" sz="3400" dirty="0" smtClean="0"/>
              <a:t>The </a:t>
            </a:r>
            <a:r>
              <a:rPr lang="en-US" sz="3400" dirty="0"/>
              <a:t>Technology Student Association, known as TSA, is a national and state organization for elementary, middle school, and high school students who are presently enrolled in or have completed a technology education program.</a:t>
            </a:r>
          </a:p>
          <a:p>
            <a:pPr algn="ctr"/>
            <a:endParaRPr lang="en-US" dirty="0"/>
          </a:p>
        </p:txBody>
      </p:sp>
      <p:sp>
        <p:nvSpPr>
          <p:cNvPr id="4" name="AutoShape 2" descr="ptsa">
            <a:hlinkClick r:id="rId2"/>
          </p:cNvPr>
          <p:cNvSpPr>
            <a:spLocks noChangeAspect="1" noChangeArrowheads="1"/>
          </p:cNvSpPr>
          <p:nvPr/>
        </p:nvSpPr>
        <p:spPr bwMode="auto">
          <a:xfrm>
            <a:off x="155575" y="-503238"/>
            <a:ext cx="1790700" cy="104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75" y="838200"/>
            <a:ext cx="243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692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a:t>
            </a:r>
            <a:endParaRPr lang="en-US" dirty="0"/>
          </a:p>
        </p:txBody>
      </p:sp>
      <p:sp>
        <p:nvSpPr>
          <p:cNvPr id="3" name="Content Placeholder 2"/>
          <p:cNvSpPr>
            <a:spLocks noGrp="1"/>
          </p:cNvSpPr>
          <p:nvPr>
            <p:ph idx="1"/>
          </p:nvPr>
        </p:nvSpPr>
        <p:spPr/>
        <p:txBody>
          <a:bodyPr/>
          <a:lstStyle/>
          <a:p>
            <a:r>
              <a:rPr lang="en-US" dirty="0" smtClean="0"/>
              <a:t>Wednesday activity period</a:t>
            </a:r>
          </a:p>
          <a:p>
            <a:endParaRPr lang="en-US" dirty="0" smtClean="0"/>
          </a:p>
          <a:p>
            <a:r>
              <a:rPr lang="en-US" dirty="0" smtClean="0"/>
              <a:t>Occasional after school sessions (closer to conference)</a:t>
            </a:r>
          </a:p>
          <a:p>
            <a:endParaRPr lang="en-US" dirty="0" smtClean="0"/>
          </a:p>
          <a:p>
            <a:r>
              <a:rPr lang="en-US" dirty="0" smtClean="0"/>
              <a:t>Participation in at least 3 events at Regional Conference (1 being an on-site activity) </a:t>
            </a: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121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230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a Member</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A membership fee of </a:t>
            </a:r>
            <a:r>
              <a:rPr lang="en-US" b="1" dirty="0" smtClean="0"/>
              <a:t>$50.00</a:t>
            </a:r>
            <a:r>
              <a:rPr lang="en-US" dirty="0" smtClean="0"/>
              <a:t> </a:t>
            </a:r>
            <a:r>
              <a:rPr lang="en-US" dirty="0"/>
              <a:t>is required.</a:t>
            </a:r>
          </a:p>
          <a:p>
            <a:pPr algn="just"/>
            <a:endParaRPr lang="en-US" dirty="0"/>
          </a:p>
          <a:p>
            <a:pPr algn="just"/>
            <a:r>
              <a:rPr lang="en-US" dirty="0"/>
              <a:t>This fee covers: </a:t>
            </a:r>
          </a:p>
          <a:p>
            <a:pPr algn="just">
              <a:buFont typeface="Wingdings" pitchFamily="2" charset="2"/>
              <a:buChar char="Ø"/>
            </a:pPr>
            <a:r>
              <a:rPr lang="en-US" dirty="0"/>
              <a:t>Registration at the regional conference </a:t>
            </a:r>
            <a:r>
              <a:rPr lang="en-US" dirty="0" smtClean="0"/>
              <a:t>(January, PTI )</a:t>
            </a:r>
            <a:endParaRPr lang="en-US" dirty="0"/>
          </a:p>
          <a:p>
            <a:pPr algn="just">
              <a:buFont typeface="Wingdings" pitchFamily="2" charset="2"/>
              <a:buChar char="Ø"/>
            </a:pPr>
            <a:r>
              <a:rPr lang="en-US" dirty="0"/>
              <a:t>Transportation to the regional conference</a:t>
            </a:r>
          </a:p>
          <a:p>
            <a:pPr algn="just">
              <a:buFont typeface="Wingdings" pitchFamily="2" charset="2"/>
              <a:buChar char="Ø"/>
            </a:pPr>
            <a:r>
              <a:rPr lang="en-US" dirty="0"/>
              <a:t>Chapter registration at the state and national levels</a:t>
            </a:r>
          </a:p>
          <a:p>
            <a:pPr algn="just">
              <a:buFont typeface="Wingdings" pitchFamily="2" charset="2"/>
              <a:buChar char="Ø"/>
            </a:pPr>
            <a:r>
              <a:rPr lang="en-US" dirty="0"/>
              <a:t>Some materials</a:t>
            </a:r>
          </a:p>
          <a:p>
            <a:pPr algn="just"/>
            <a:endParaRPr lang="en-US" dirty="0"/>
          </a:p>
          <a:p>
            <a:r>
              <a:rPr lang="en-US" dirty="0"/>
              <a:t>Finalists in the regional competition will have the opportunity to compete in the statewide competition at Seven Springs in April.  If you wish to participate, the additional cost will be approximately $350.  This amount covers registration, meals and accommodations at the </a:t>
            </a:r>
            <a:r>
              <a:rPr lang="en-US" dirty="0" smtClean="0"/>
              <a:t>resort.</a:t>
            </a:r>
            <a:endParaRPr lang="en-US" dirty="0"/>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121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257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1917826"/>
            <a:ext cx="4572000" cy="3270126"/>
          </a:xfrm>
          <a:prstGeom prst="rect">
            <a:avLst/>
          </a:prstGeom>
        </p:spPr>
        <p:txBody>
          <a:bodyPr>
            <a:spAutoFit/>
          </a:bodyPr>
          <a:lstStyle/>
          <a:p>
            <a:endParaRPr lang="en-US" sz="1050" dirty="0">
              <a:solidFill>
                <a:schemeClr val="bg1"/>
              </a:solidFill>
            </a:endParaRPr>
          </a:p>
          <a:p>
            <a:pPr algn="ctr"/>
            <a:r>
              <a:rPr lang="en-US" sz="6600" dirty="0">
                <a:solidFill>
                  <a:srgbClr val="FF0000"/>
                </a:solidFill>
                <a:latin typeface="Pegasus" pitchFamily="2" charset="0"/>
                <a:hlinkClick r:id="rId2"/>
              </a:rPr>
              <a:t>www.patsa.org</a:t>
            </a:r>
            <a:endParaRPr lang="en-US" sz="6600" dirty="0">
              <a:solidFill>
                <a:srgbClr val="FF0000"/>
              </a:solidFill>
              <a:latin typeface="Pegasus" pitchFamily="2" charset="0"/>
            </a:endParaRPr>
          </a:p>
          <a:p>
            <a:pPr algn="ctr"/>
            <a:r>
              <a:rPr lang="en-US" sz="3200" dirty="0">
                <a:solidFill>
                  <a:srgbClr val="00B0F0"/>
                </a:solidFill>
                <a:latin typeface="Pegasus" pitchFamily="2" charset="0"/>
              </a:rPr>
              <a:t>(PA’s Website</a:t>
            </a:r>
            <a:r>
              <a:rPr lang="en-US" sz="3200" dirty="0" smtClean="0">
                <a:solidFill>
                  <a:srgbClr val="00B0F0"/>
                </a:solidFill>
                <a:latin typeface="Pegasus" pitchFamily="2" charset="0"/>
              </a:rPr>
              <a:t>)</a:t>
            </a:r>
            <a:endParaRPr lang="en-US" sz="6600" dirty="0">
              <a:solidFill>
                <a:srgbClr val="00B0F0"/>
              </a:solidFill>
              <a:latin typeface="Pegasus" pitchFamily="2" charset="0"/>
            </a:endParaRPr>
          </a:p>
          <a:p>
            <a:pPr algn="ctr"/>
            <a:r>
              <a:rPr lang="en-US" sz="6600" dirty="0">
                <a:solidFill>
                  <a:srgbClr val="FF0000"/>
                </a:solidFill>
                <a:latin typeface="Pegasus" pitchFamily="2" charset="0"/>
                <a:hlinkClick r:id="rId3"/>
              </a:rPr>
              <a:t>www.tsaweb.org</a:t>
            </a:r>
            <a:endParaRPr lang="en-US" sz="6600" dirty="0">
              <a:solidFill>
                <a:srgbClr val="FF0000"/>
              </a:solidFill>
              <a:latin typeface="Pegasus" pitchFamily="2" charset="0"/>
            </a:endParaRPr>
          </a:p>
          <a:p>
            <a:pPr algn="ctr"/>
            <a:r>
              <a:rPr lang="en-US" sz="3200" dirty="0">
                <a:solidFill>
                  <a:srgbClr val="00B0F0"/>
                </a:solidFill>
                <a:latin typeface="Pegasus" pitchFamily="2" charset="0"/>
              </a:rPr>
              <a:t>(National Website)</a:t>
            </a:r>
          </a:p>
        </p:txBody>
      </p:sp>
      <p:sp>
        <p:nvSpPr>
          <p:cNvPr id="5" name="TextBox 4"/>
          <p:cNvSpPr txBox="1"/>
          <p:nvPr/>
        </p:nvSpPr>
        <p:spPr>
          <a:xfrm>
            <a:off x="1403351" y="685799"/>
            <a:ext cx="6184898" cy="584775"/>
          </a:xfrm>
          <a:prstGeom prst="rect">
            <a:avLst/>
          </a:prstGeom>
          <a:noFill/>
        </p:spPr>
        <p:txBody>
          <a:bodyPr wrap="none" rtlCol="0">
            <a:spAutoFit/>
          </a:bodyPr>
          <a:lstStyle/>
          <a:p>
            <a:r>
              <a:rPr lang="en-US" sz="3200" dirty="0" smtClean="0"/>
              <a:t>Find out more info about TSA at:</a:t>
            </a:r>
            <a:endParaRPr lang="en-US" sz="3200" dirty="0"/>
          </a:p>
        </p:txBody>
      </p:sp>
    </p:spTree>
    <p:extLst>
      <p:ext uri="{BB962C8B-B14F-4D97-AF65-F5344CB8AC3E}">
        <p14:creationId xmlns:p14="http://schemas.microsoft.com/office/powerpoint/2010/main" val="1152586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 of TSA</a:t>
            </a:r>
            <a:endParaRPr lang="en-US" dirty="0"/>
          </a:p>
        </p:txBody>
      </p:sp>
      <p:sp>
        <p:nvSpPr>
          <p:cNvPr id="3" name="Content Placeholder 2"/>
          <p:cNvSpPr>
            <a:spLocks noGrp="1"/>
          </p:cNvSpPr>
          <p:nvPr>
            <p:ph idx="1"/>
          </p:nvPr>
        </p:nvSpPr>
        <p:spPr>
          <a:xfrm>
            <a:off x="457200" y="2057400"/>
            <a:ext cx="8229600" cy="3763963"/>
          </a:xfrm>
        </p:spPr>
        <p:txBody>
          <a:bodyPr/>
          <a:lstStyle/>
          <a:p>
            <a:r>
              <a:rPr lang="en-US" dirty="0" smtClean="0"/>
              <a:t>Provides opportunities for LEADERSHIP</a:t>
            </a:r>
          </a:p>
          <a:p>
            <a:r>
              <a:rPr lang="en-US" dirty="0" smtClean="0"/>
              <a:t>Promotes TECHNOLOGY EDUCATION</a:t>
            </a:r>
          </a:p>
          <a:p>
            <a:r>
              <a:rPr lang="en-US" dirty="0" smtClean="0"/>
              <a:t>Increases KNOWLEDGE</a:t>
            </a:r>
          </a:p>
          <a:p>
            <a:r>
              <a:rPr lang="en-US" dirty="0" smtClean="0"/>
              <a:t>Inspires RESPECT</a:t>
            </a:r>
          </a:p>
          <a:p>
            <a:r>
              <a:rPr lang="en-US" dirty="0" smtClean="0"/>
              <a:t>Encourages scholastic MOTIVATION</a:t>
            </a:r>
          </a:p>
          <a:p>
            <a:r>
              <a:rPr lang="en-US" dirty="0" smtClean="0"/>
              <a:t>Assists in making CAREER CHOICES</a:t>
            </a: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121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407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PA-TSA Regions</a:t>
            </a:r>
            <a:endParaRPr lang="en-US" dirty="0"/>
          </a:p>
        </p:txBody>
      </p:sp>
      <p:pic>
        <p:nvPicPr>
          <p:cNvPr id="205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ackgroundRemoval t="0" b="100000" l="430" r="100000"/>
                    </a14:imgEffect>
                  </a14:imgLayer>
                </a14:imgProps>
              </a:ext>
              <a:ext uri="{28A0092B-C50C-407E-A947-70E740481C1C}">
                <a14:useLocalDpi xmlns:a14="http://schemas.microsoft.com/office/drawing/2010/main" val="0"/>
              </a:ext>
            </a:extLst>
          </a:blip>
          <a:srcRect/>
          <a:stretch>
            <a:fillRect/>
          </a:stretch>
        </p:blipFill>
        <p:spPr bwMode="auto">
          <a:xfrm>
            <a:off x="1219200" y="1676400"/>
            <a:ext cx="7090263" cy="44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3400"/>
            <a:ext cx="121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92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Regional Conference</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sz="5400" dirty="0" smtClean="0"/>
              <a:t>Tuesday, January 14, 2014</a:t>
            </a:r>
            <a:endParaRPr lang="en-US" sz="5400" dirty="0"/>
          </a:p>
        </p:txBody>
      </p:sp>
      <p:pic>
        <p:nvPicPr>
          <p:cNvPr id="1026" name="Picture 2" descr="http://www.studyworkimmigrate.com/uploads/piiii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86200"/>
            <a:ext cx="5715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947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2013-14 Middle School Events</a:t>
            </a:r>
            <a:br>
              <a:rPr lang="en-US" dirty="0" smtClean="0"/>
            </a:br>
            <a:r>
              <a:rPr lang="en-US" sz="3600" dirty="0" smtClean="0"/>
              <a:t>Regionals</a:t>
            </a:r>
            <a:endParaRPr lang="en-US" sz="3600" dirty="0"/>
          </a:p>
        </p:txBody>
      </p:sp>
      <p:sp>
        <p:nvSpPr>
          <p:cNvPr id="3" name="Content Placeholder 2"/>
          <p:cNvSpPr>
            <a:spLocks noGrp="1"/>
          </p:cNvSpPr>
          <p:nvPr>
            <p:ph idx="1"/>
          </p:nvPr>
        </p:nvSpPr>
        <p:spPr>
          <a:xfrm>
            <a:off x="1295400" y="1646237"/>
            <a:ext cx="6934200" cy="4526280"/>
          </a:xfrm>
        </p:spPr>
        <p:txBody>
          <a:bodyPr>
            <a:normAutofit/>
          </a:bodyPr>
          <a:lstStyle/>
          <a:p>
            <a:pPr lvl="0"/>
            <a:r>
              <a:rPr lang="en-US" sz="2000" b="1" dirty="0"/>
              <a:t>Career Prep</a:t>
            </a:r>
            <a:r>
              <a:rPr lang="en-US" sz="2000" dirty="0"/>
              <a:t> </a:t>
            </a:r>
          </a:p>
          <a:p>
            <a:pPr lvl="0"/>
            <a:r>
              <a:rPr lang="en-US" sz="2000" b="1" dirty="0"/>
              <a:t>Challenging Technology Issues</a:t>
            </a:r>
            <a:endParaRPr lang="en-US" sz="2000" dirty="0"/>
          </a:p>
          <a:p>
            <a:pPr lvl="0"/>
            <a:r>
              <a:rPr lang="en-US" sz="2000" b="1" dirty="0"/>
              <a:t>Dragster</a:t>
            </a:r>
            <a:endParaRPr lang="en-US" sz="2000" dirty="0"/>
          </a:p>
          <a:p>
            <a:pPr lvl="0"/>
            <a:r>
              <a:rPr lang="en-US" sz="2000" b="1" dirty="0"/>
              <a:t>Environmental Focus</a:t>
            </a:r>
            <a:r>
              <a:rPr lang="en-US" sz="2000" dirty="0"/>
              <a:t> </a:t>
            </a:r>
          </a:p>
          <a:p>
            <a:pPr lvl="0"/>
            <a:r>
              <a:rPr lang="en-US" sz="2000" b="1" dirty="0"/>
              <a:t>Essays on Technology</a:t>
            </a:r>
            <a:endParaRPr lang="en-US" sz="2000" dirty="0"/>
          </a:p>
          <a:p>
            <a:pPr lvl="0"/>
            <a:r>
              <a:rPr lang="en-US" sz="2000" b="1" dirty="0"/>
              <a:t>Flight</a:t>
            </a:r>
            <a:endParaRPr lang="en-US" sz="2000" dirty="0"/>
          </a:p>
          <a:p>
            <a:pPr lvl="0"/>
            <a:r>
              <a:rPr lang="en-US" sz="2000" b="1" dirty="0"/>
              <a:t>Prepared Speech</a:t>
            </a:r>
            <a:endParaRPr lang="en-US" sz="2000" dirty="0"/>
          </a:p>
          <a:p>
            <a:pPr lvl="0"/>
            <a:r>
              <a:rPr lang="en-US" sz="2000" b="1" dirty="0"/>
              <a:t>Problem Solving</a:t>
            </a:r>
            <a:r>
              <a:rPr lang="en-US" sz="2000" dirty="0"/>
              <a:t> </a:t>
            </a:r>
          </a:p>
          <a:p>
            <a:pPr lvl="0"/>
            <a:r>
              <a:rPr lang="en-US" sz="2000" b="1" dirty="0"/>
              <a:t>System Control Technology</a:t>
            </a:r>
            <a:r>
              <a:rPr lang="en-US" sz="2000" dirty="0"/>
              <a:t> </a:t>
            </a:r>
          </a:p>
          <a:p>
            <a:pPr lvl="0"/>
            <a:r>
              <a:rPr lang="en-US" sz="2000" b="1" dirty="0"/>
              <a:t>Structural Model</a:t>
            </a:r>
            <a:endParaRPr lang="en-US" sz="2000" dirty="0"/>
          </a:p>
          <a:p>
            <a:pPr lvl="0"/>
            <a:r>
              <a:rPr lang="en-US" sz="2000" b="1" dirty="0"/>
              <a:t>Tech </a:t>
            </a:r>
            <a:r>
              <a:rPr lang="en-US" sz="2000" b="1" dirty="0" smtClean="0"/>
              <a:t>Bowl</a:t>
            </a:r>
          </a:p>
          <a:p>
            <a:pPr lvl="0"/>
            <a:r>
              <a:rPr lang="en-US" sz="2000" b="1" dirty="0"/>
              <a:t>Video Game Design</a:t>
            </a:r>
            <a:endParaRPr lang="en-US" sz="2000" dirty="0"/>
          </a:p>
          <a:p>
            <a:pPr lvl="0"/>
            <a:r>
              <a:rPr lang="en-US" sz="2000" b="1" dirty="0"/>
              <a:t>Website Design</a:t>
            </a:r>
            <a:endParaRPr lang="en-US" sz="2000" dirty="0"/>
          </a:p>
          <a:p>
            <a:pPr lvl="0"/>
            <a:r>
              <a:rPr lang="en-US" sz="2000" b="1" dirty="0"/>
              <a:t>PA-TSA Biomedical Research Essay </a:t>
            </a:r>
            <a:r>
              <a:rPr lang="en-US" sz="2000" b="1" dirty="0" smtClean="0"/>
              <a:t>Contest</a:t>
            </a:r>
            <a:r>
              <a:rPr lang="en-US" sz="2000" dirty="0" smtClean="0"/>
              <a:t> </a:t>
            </a:r>
            <a:endParaRPr lang="en-US" sz="2000" dirty="0"/>
          </a:p>
          <a:p>
            <a:endParaRPr lang="en-US" dirty="0"/>
          </a:p>
        </p:txBody>
      </p:sp>
    </p:spTree>
    <p:extLst>
      <p:ext uri="{BB962C8B-B14F-4D97-AF65-F5344CB8AC3E}">
        <p14:creationId xmlns:p14="http://schemas.microsoft.com/office/powerpoint/2010/main" val="2309373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057400"/>
            <a:ext cx="7848600" cy="4068763"/>
          </a:xfrm>
        </p:spPr>
        <p:txBody>
          <a:bodyPr>
            <a:normAutofit fontScale="92500" lnSpcReduction="10000"/>
          </a:bodyPr>
          <a:lstStyle/>
          <a:p>
            <a:pPr lvl="0"/>
            <a:r>
              <a:rPr lang="en-US" sz="2400" b="1" dirty="0"/>
              <a:t>PA-TSA CAD</a:t>
            </a:r>
            <a:endParaRPr lang="en-US" sz="2400" dirty="0"/>
          </a:p>
          <a:p>
            <a:pPr lvl="0"/>
            <a:r>
              <a:rPr lang="en-US" sz="2400" b="1" dirty="0"/>
              <a:t>Communication Challenge </a:t>
            </a:r>
            <a:endParaRPr lang="en-US" sz="2400" dirty="0"/>
          </a:p>
          <a:p>
            <a:pPr lvl="0"/>
            <a:r>
              <a:rPr lang="en-US" sz="2400" b="1" dirty="0"/>
              <a:t>Community Service Video </a:t>
            </a:r>
            <a:endParaRPr lang="en-US" sz="2400" dirty="0"/>
          </a:p>
          <a:p>
            <a:pPr lvl="0"/>
            <a:r>
              <a:rPr lang="en-US" sz="2400" b="1" dirty="0"/>
              <a:t>Digital Photography </a:t>
            </a:r>
            <a:endParaRPr lang="en-US" sz="2400" dirty="0"/>
          </a:p>
          <a:p>
            <a:pPr lvl="0"/>
            <a:r>
              <a:rPr lang="en-US" sz="2400" b="1" dirty="0"/>
              <a:t>Go Green Manufacturing </a:t>
            </a:r>
            <a:endParaRPr lang="en-US" sz="2400" dirty="0"/>
          </a:p>
          <a:p>
            <a:pPr lvl="0"/>
            <a:r>
              <a:rPr lang="en-US" sz="2400" b="1" dirty="0"/>
              <a:t>Inventions and Innovations </a:t>
            </a:r>
            <a:endParaRPr lang="en-US" sz="2400" dirty="0"/>
          </a:p>
          <a:p>
            <a:pPr lvl="0"/>
            <a:r>
              <a:rPr lang="en-US" sz="2400" b="1" dirty="0"/>
              <a:t>Medical Technology Issues </a:t>
            </a:r>
            <a:endParaRPr lang="en-US" sz="2400" dirty="0"/>
          </a:p>
          <a:p>
            <a:pPr lvl="0"/>
            <a:r>
              <a:rPr lang="en-US" sz="2400" b="1" dirty="0"/>
              <a:t>Technical Design </a:t>
            </a:r>
            <a:endParaRPr lang="en-US" sz="2400" dirty="0"/>
          </a:p>
          <a:p>
            <a:pPr lvl="0"/>
            <a:r>
              <a:rPr lang="en-US" sz="2400" b="1" dirty="0"/>
              <a:t>Transportation Systems </a:t>
            </a:r>
            <a:endParaRPr lang="en-US" sz="2400" dirty="0"/>
          </a:p>
          <a:p>
            <a:pPr lvl="0"/>
            <a:r>
              <a:rPr lang="en-US" sz="2400" b="1" dirty="0"/>
              <a:t>PA Safety Illustration (Computer) </a:t>
            </a:r>
            <a:endParaRPr lang="en-US" sz="2400" dirty="0"/>
          </a:p>
          <a:p>
            <a:pPr lvl="0"/>
            <a:r>
              <a:rPr lang="en-US" sz="2400" b="1" dirty="0"/>
              <a:t>STEM Animation (Replaces Multimedia Production)</a:t>
            </a:r>
            <a:endParaRPr lang="en-US" sz="2400" dirty="0"/>
          </a:p>
          <a:p>
            <a:pPr lvl="0"/>
            <a:r>
              <a:rPr lang="en-US" sz="2400" b="1" dirty="0"/>
              <a:t>Electrical Applications </a:t>
            </a:r>
            <a:endParaRPr lang="en-US" sz="2400" dirty="0"/>
          </a:p>
          <a:p>
            <a:pPr marL="0" indent="0">
              <a:buNone/>
            </a:pPr>
            <a:r>
              <a:rPr lang="en-US" sz="2400" b="1" dirty="0"/>
              <a:t> </a:t>
            </a:r>
            <a:endParaRPr lang="en-US" sz="2400" dirty="0"/>
          </a:p>
        </p:txBody>
      </p:sp>
      <p:sp>
        <p:nvSpPr>
          <p:cNvPr id="4" name="Title 1"/>
          <p:cNvSpPr txBox="1">
            <a:spLocks/>
          </p:cNvSpPr>
          <p:nvPr/>
        </p:nvSpPr>
        <p:spPr>
          <a:xfrm>
            <a:off x="457200" y="533400"/>
            <a:ext cx="8229600" cy="1143000"/>
          </a:xfrm>
          <a:prstGeom prst="rect">
            <a:avLst/>
          </a:prstGeom>
        </p:spPr>
        <p:txBody>
          <a:bodyPr rIns="91440" anchor="b">
            <a:normAutofit fontScale="90000" lnSpcReduction="10000"/>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r>
              <a:rPr lang="en-US" dirty="0" smtClean="0"/>
              <a:t>2012-13 Middle School Events</a:t>
            </a:r>
            <a:br>
              <a:rPr lang="en-US" dirty="0" smtClean="0"/>
            </a:br>
            <a:r>
              <a:rPr lang="en-US" sz="3600" dirty="0" smtClean="0"/>
              <a:t>Regionals</a:t>
            </a:r>
            <a:endParaRPr lang="en-US" sz="3600" dirty="0"/>
          </a:p>
        </p:txBody>
      </p:sp>
      <p:sp>
        <p:nvSpPr>
          <p:cNvPr id="2" name="TextBox 1"/>
          <p:cNvSpPr txBox="1"/>
          <p:nvPr/>
        </p:nvSpPr>
        <p:spPr>
          <a:xfrm>
            <a:off x="914400" y="1524000"/>
            <a:ext cx="854721" cy="369332"/>
          </a:xfrm>
          <a:prstGeom prst="rect">
            <a:avLst/>
          </a:prstGeom>
          <a:noFill/>
        </p:spPr>
        <p:txBody>
          <a:bodyPr wrap="none" rtlCol="0">
            <a:spAutoFit/>
          </a:bodyPr>
          <a:lstStyle/>
          <a:p>
            <a:r>
              <a:rPr lang="en-US" dirty="0" smtClean="0"/>
              <a:t>And…</a:t>
            </a:r>
            <a:endParaRPr lang="en-US" dirty="0"/>
          </a:p>
        </p:txBody>
      </p:sp>
    </p:spTree>
    <p:extLst>
      <p:ext uri="{BB962C8B-B14F-4D97-AF65-F5344CB8AC3E}">
        <p14:creationId xmlns:p14="http://schemas.microsoft.com/office/powerpoint/2010/main" val="3944482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2013-14 State Conference</a:t>
            </a:r>
            <a:endParaRPr lang="en-US" dirty="0"/>
          </a:p>
        </p:txBody>
      </p:sp>
      <p:sp>
        <p:nvSpPr>
          <p:cNvPr id="3" name="Content Placeholder 2"/>
          <p:cNvSpPr>
            <a:spLocks noGrp="1"/>
          </p:cNvSpPr>
          <p:nvPr>
            <p:ph idx="1"/>
          </p:nvPr>
        </p:nvSpPr>
        <p:spPr>
          <a:xfrm>
            <a:off x="381000" y="1646237"/>
            <a:ext cx="8229600" cy="4526280"/>
          </a:xfrm>
        </p:spPr>
        <p:txBody>
          <a:bodyPr/>
          <a:lstStyle/>
          <a:p>
            <a:pPr marL="0" indent="0" algn="ctr">
              <a:buNone/>
            </a:pPr>
            <a:r>
              <a:rPr lang="en-US" dirty="0" smtClean="0"/>
              <a:t>Seven Springs Resort</a:t>
            </a:r>
          </a:p>
          <a:p>
            <a:pPr marL="0" indent="0" algn="ctr">
              <a:buNone/>
            </a:pPr>
            <a:r>
              <a:rPr lang="en-US" dirty="0" smtClean="0"/>
              <a:t>Champion, PA</a:t>
            </a:r>
          </a:p>
          <a:p>
            <a:pPr marL="0" indent="0" algn="ctr">
              <a:buNone/>
            </a:pPr>
            <a:r>
              <a:rPr lang="en-US" dirty="0" smtClean="0"/>
              <a:t>April 9-12, 2014</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3733800"/>
            <a:ext cx="5057775" cy="163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581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33400"/>
            <a:ext cx="8229600" cy="1143000"/>
          </a:xfrm>
          <a:prstGeom prst="rect">
            <a:avLst/>
          </a:prstGeom>
        </p:spPr>
        <p:txBody>
          <a:bodyPr rIns="91440" anchor="b">
            <a:normAutofit fontScale="90000" lnSpcReduction="10000"/>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r>
              <a:rPr lang="en-US" dirty="0" smtClean="0"/>
              <a:t>2013-14 Middle School Events</a:t>
            </a:r>
            <a:br>
              <a:rPr lang="en-US" dirty="0" smtClean="0"/>
            </a:br>
            <a:r>
              <a:rPr lang="en-US" sz="3600" dirty="0" smtClean="0"/>
              <a:t>States</a:t>
            </a:r>
            <a:endParaRPr lang="en-US" sz="3600" dirty="0"/>
          </a:p>
        </p:txBody>
      </p:sp>
      <p:sp>
        <p:nvSpPr>
          <p:cNvPr id="6" name="TextBox 5"/>
          <p:cNvSpPr txBox="1"/>
          <p:nvPr/>
        </p:nvSpPr>
        <p:spPr>
          <a:xfrm>
            <a:off x="1181100" y="1828800"/>
            <a:ext cx="6781800" cy="3970318"/>
          </a:xfrm>
          <a:prstGeom prst="rect">
            <a:avLst/>
          </a:prstGeom>
          <a:noFill/>
        </p:spPr>
        <p:txBody>
          <a:bodyPr wrap="square" rtlCol="0">
            <a:spAutoFit/>
          </a:bodyPr>
          <a:lstStyle/>
          <a:p>
            <a:r>
              <a:rPr lang="en-US" dirty="0" smtClean="0"/>
              <a:t>All events offered at Regionals plus…</a:t>
            </a:r>
          </a:p>
          <a:p>
            <a:endParaRPr lang="en-US" dirty="0" smtClean="0"/>
          </a:p>
          <a:p>
            <a:r>
              <a:rPr lang="en-US" b="1" dirty="0"/>
              <a:t>Agriculture and Biotechnology Issues </a:t>
            </a:r>
            <a:endParaRPr lang="en-US" b="1" dirty="0" smtClean="0"/>
          </a:p>
          <a:p>
            <a:r>
              <a:rPr lang="en-US" b="1" dirty="0"/>
              <a:t>Career Prep  </a:t>
            </a:r>
            <a:endParaRPr lang="en-US" b="1" dirty="0" smtClean="0"/>
          </a:p>
          <a:p>
            <a:r>
              <a:rPr lang="en-US" b="1" dirty="0"/>
              <a:t>Chapter Team  </a:t>
            </a:r>
            <a:r>
              <a:rPr lang="en-US" dirty="0" smtClean="0"/>
              <a:t> </a:t>
            </a:r>
          </a:p>
          <a:p>
            <a:r>
              <a:rPr lang="en-US" b="1" dirty="0"/>
              <a:t>Electronic </a:t>
            </a:r>
            <a:r>
              <a:rPr lang="en-US" b="1" dirty="0" smtClean="0"/>
              <a:t>Gaming</a:t>
            </a:r>
          </a:p>
          <a:p>
            <a:r>
              <a:rPr lang="en-US" b="1" dirty="0" smtClean="0"/>
              <a:t>Global Manufacturing</a:t>
            </a:r>
          </a:p>
          <a:p>
            <a:r>
              <a:rPr lang="en-US" b="1" dirty="0"/>
              <a:t>Leadership </a:t>
            </a:r>
            <a:r>
              <a:rPr lang="en-US" b="1" dirty="0" smtClean="0"/>
              <a:t>Strategies</a:t>
            </a:r>
            <a:r>
              <a:rPr lang="en-US" dirty="0" smtClean="0"/>
              <a:t> </a:t>
            </a:r>
          </a:p>
          <a:p>
            <a:r>
              <a:rPr lang="en-US" b="1" dirty="0"/>
              <a:t>Multimedia </a:t>
            </a:r>
            <a:r>
              <a:rPr lang="en-US" b="1" dirty="0" smtClean="0"/>
              <a:t>Production</a:t>
            </a:r>
          </a:p>
          <a:p>
            <a:r>
              <a:rPr lang="en-US" b="1" dirty="0"/>
              <a:t>Robot TOBOR </a:t>
            </a:r>
            <a:endParaRPr lang="en-US" b="1" dirty="0" smtClean="0"/>
          </a:p>
          <a:p>
            <a:r>
              <a:rPr lang="en-US" b="1" dirty="0"/>
              <a:t>System Control Technology</a:t>
            </a:r>
            <a:r>
              <a:rPr lang="en-US" dirty="0"/>
              <a:t> </a:t>
            </a:r>
            <a:endParaRPr lang="en-US" dirty="0" smtClean="0"/>
          </a:p>
          <a:p>
            <a:r>
              <a:rPr lang="en-US" b="1" dirty="0" smtClean="0"/>
              <a:t>Techno </a:t>
            </a:r>
            <a:r>
              <a:rPr lang="en-US" b="1" dirty="0"/>
              <a:t>Talk  </a:t>
            </a:r>
            <a:endParaRPr lang="en-US" b="1" dirty="0" smtClean="0"/>
          </a:p>
          <a:p>
            <a:r>
              <a:rPr lang="en-US" b="1" dirty="0"/>
              <a:t>ZAP IT! Electrical Applications</a:t>
            </a:r>
            <a:endParaRPr lang="en-US" b="1" dirty="0" smtClean="0"/>
          </a:p>
          <a:p>
            <a:endParaRPr lang="en-US" dirty="0"/>
          </a:p>
        </p:txBody>
      </p:sp>
    </p:spTree>
    <p:extLst>
      <p:ext uri="{BB962C8B-B14F-4D97-AF65-F5344CB8AC3E}">
        <p14:creationId xmlns:p14="http://schemas.microsoft.com/office/powerpoint/2010/main" val="1986532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33400"/>
            <a:ext cx="8229600" cy="1143000"/>
          </a:xfrm>
          <a:prstGeom prst="rect">
            <a:avLst/>
          </a:prstGeom>
        </p:spPr>
        <p:txBody>
          <a:bodyPr rIns="91440" anchor="b">
            <a:normAutofit fontScale="90000" lnSpcReduction="10000"/>
            <a:scene3d>
              <a:camera prst="orthographicFront"/>
              <a:lightRig rig="soft" dir="t">
                <a:rot lat="0" lon="0" rev="2400000"/>
              </a:lightRig>
            </a:scene3d>
            <a:sp3d>
              <a:bevelT w="19050" h="12700"/>
            </a:sp3d>
          </a:bodyPr>
          <a:lst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a:lstStyle>
          <a:p>
            <a:r>
              <a:rPr lang="en-US" dirty="0" smtClean="0"/>
              <a:t>2013-14 Middle School Events</a:t>
            </a:r>
            <a:r>
              <a:rPr lang="en-US" smtClean="0"/>
              <a:t/>
            </a:r>
            <a:br>
              <a:rPr lang="en-US" smtClean="0"/>
            </a:br>
            <a:r>
              <a:rPr lang="en-US" sz="3600" smtClean="0"/>
              <a:t>States</a:t>
            </a:r>
            <a:endParaRPr lang="en-US" sz="3600" dirty="0"/>
          </a:p>
        </p:txBody>
      </p:sp>
      <p:sp>
        <p:nvSpPr>
          <p:cNvPr id="5" name="TextBox 4"/>
          <p:cNvSpPr txBox="1"/>
          <p:nvPr/>
        </p:nvSpPr>
        <p:spPr>
          <a:xfrm>
            <a:off x="1181100" y="1828800"/>
            <a:ext cx="6781800" cy="3508653"/>
          </a:xfrm>
          <a:prstGeom prst="rect">
            <a:avLst/>
          </a:prstGeom>
          <a:noFill/>
        </p:spPr>
        <p:txBody>
          <a:bodyPr wrap="square" rtlCol="0">
            <a:spAutoFit/>
          </a:bodyPr>
          <a:lstStyle/>
          <a:p>
            <a:r>
              <a:rPr lang="en-US" dirty="0" smtClean="0"/>
              <a:t>AND…</a:t>
            </a:r>
          </a:p>
          <a:p>
            <a:endParaRPr lang="en-US" dirty="0" smtClean="0"/>
          </a:p>
          <a:p>
            <a:r>
              <a:rPr lang="en-US" sz="2800" dirty="0" smtClean="0"/>
              <a:t>PA – Delta Dart Glider</a:t>
            </a:r>
          </a:p>
          <a:p>
            <a:r>
              <a:rPr lang="en-US" sz="2800" dirty="0" smtClean="0"/>
              <a:t>PA – Digital Photography</a:t>
            </a:r>
          </a:p>
          <a:p>
            <a:r>
              <a:rPr lang="en-US" sz="2800" dirty="0" smtClean="0"/>
              <a:t>PA – Digital Video Challenge</a:t>
            </a:r>
          </a:p>
          <a:p>
            <a:r>
              <a:rPr lang="en-US" sz="2800" dirty="0" smtClean="0"/>
              <a:t>PA – Material Processes</a:t>
            </a:r>
          </a:p>
          <a:p>
            <a:r>
              <a:rPr lang="en-US" sz="2800" dirty="0" smtClean="0"/>
              <a:t>PA – Mechanical Challenge</a:t>
            </a:r>
          </a:p>
          <a:p>
            <a:r>
              <a:rPr lang="en-US" sz="2800" dirty="0" smtClean="0"/>
              <a:t>PA – Stencil Logo Design</a:t>
            </a:r>
          </a:p>
          <a:p>
            <a:endParaRPr lang="en-US" dirty="0"/>
          </a:p>
        </p:txBody>
      </p:sp>
    </p:spTree>
    <p:extLst>
      <p:ext uri="{BB962C8B-B14F-4D97-AF65-F5344CB8AC3E}">
        <p14:creationId xmlns:p14="http://schemas.microsoft.com/office/powerpoint/2010/main" val="37221915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331</TotalTime>
  <Words>349</Words>
  <Application>Microsoft Office PowerPoint</Application>
  <PresentationFormat>On-screen Show (4:3)</PresentationFormat>
  <Paragraphs>92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Foundry</vt:lpstr>
      <vt:lpstr>IMS-TSA</vt:lpstr>
      <vt:lpstr>Purposes of TSA</vt:lpstr>
      <vt:lpstr>PA-TSA Regions</vt:lpstr>
      <vt:lpstr>2014 Regional Conference</vt:lpstr>
      <vt:lpstr>2013-14 Middle School Events Regionals</vt:lpstr>
      <vt:lpstr>PowerPoint Presentation</vt:lpstr>
      <vt:lpstr>2013-14 State Conference</vt:lpstr>
      <vt:lpstr>PowerPoint Presentation</vt:lpstr>
      <vt:lpstr>PowerPoint Presentation</vt:lpstr>
      <vt:lpstr>Commitment</vt:lpstr>
      <vt:lpstr>Becoming a Member</vt:lpstr>
      <vt:lpstr>PowerPoint Presentation</vt:lpstr>
    </vt:vector>
  </TitlesOfParts>
  <Company>North Allegheny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IMS-TSA</dc:title>
  <dc:creator>jsmoller</dc:creator>
  <cp:lastModifiedBy>Zurbach, Steven</cp:lastModifiedBy>
  <cp:revision>20</cp:revision>
  <dcterms:created xsi:type="dcterms:W3CDTF">2010-09-22T14:01:22Z</dcterms:created>
  <dcterms:modified xsi:type="dcterms:W3CDTF">2013-10-15T17:18:04Z</dcterms:modified>
</cp:coreProperties>
</file>