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sldIdLst>
    <p:sldId id="256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5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99FFCC"/>
    <a:srgbClr val="CCFF66"/>
    <a:srgbClr val="C62E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5" d="100"/>
          <a:sy n="115" d="100"/>
        </p:scale>
        <p:origin x="-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B9F1D-B996-4BA0-9039-613E6AF2E072}" type="datetimeFigureOut">
              <a:rPr lang="fr-FR" smtClean="0"/>
              <a:pPr/>
              <a:t>24/10/2014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A053-64A5-468B-A4AC-F179676E72A7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20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D72F5-4AE0-4F91-84F6-6991E5097B28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EE943-70E4-4D3E-825C-4798AC1A2B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66A6B-ED90-47A0-950D-EB3F0A3126B0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B40-65F0-4BF8-8D3D-1B302F8A3BA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7C806-A72D-4184-8CE5-0A37A3C18176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93CD3-4225-4A12-B5AE-87BC6FCDDB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A493-1E86-4F07-9DE5-FB09DF1C1D4B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958D-0694-4924-A86B-21DB5723657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30C4-9E91-4046-886F-CD5B013B801B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A66E-1B18-41FC-BBBF-2CB9C82AD7A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40F04-595E-4771-B172-1E0CB2E92B51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8491-D6A5-4A04-824C-DF1A16BB670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A7B5-1140-411B-9CDA-69B3E22C73FB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E9991-5BA6-4B12-89DE-1BA775F6205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8AAFD-4299-4BA3-BEF4-9CA24F6A9A84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D73C-2031-492E-B38E-C491368C13D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6DA9-818E-4FA1-AB8E-0D8F32C1D27D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E873A-DAA7-4191-B399-30D6BF2919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AEDC2-A054-4FE4-98B1-11429BA579DC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ED0E2-7683-4C20-B6CB-652102D0695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AF50-9A6C-4838-B1B8-C0406834832C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C8D11-3B1C-4630-A092-1A20EFFA347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CC5DAF-87E5-49F5-903F-B90EF21DC3E6}" type="datetimeFigureOut">
              <a:rPr lang="fr-FR"/>
              <a:pPr>
                <a:defRPr/>
              </a:pPr>
              <a:t>24/10/2014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98C9BD-93FD-4762-82A1-52C817A4AA6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32004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1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Preposition</a:t>
            </a:r>
            <a:r>
              <a:rPr lang="fr-CA" sz="1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 House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err="1" smtClean="0">
                <a:solidFill>
                  <a:srgbClr val="0070C0"/>
                </a:solidFill>
                <a:latin typeface="Comic Sans MS" pitchFamily="66" charset="0"/>
              </a:rPr>
              <a:t>inside</a:t>
            </a:r>
            <a:r>
              <a:rPr lang="fr-CA" sz="6000" b="1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350185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near</a:t>
            </a:r>
            <a:r>
              <a:rPr lang="fr-CA" sz="6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295585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smtClean="0">
                <a:solidFill>
                  <a:srgbClr val="7030A0"/>
                </a:solidFill>
                <a:latin typeface="Comic Sans MS" pitchFamily="66" charset="0"/>
              </a:rPr>
              <a:t>on</a:t>
            </a:r>
            <a:r>
              <a:rPr lang="fr-CA" sz="6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39485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err="1" smtClean="0">
                <a:solidFill>
                  <a:srgbClr val="FFC000"/>
                </a:solidFill>
                <a:latin typeface="Comic Sans MS" pitchFamily="66" charset="0"/>
              </a:rPr>
              <a:t>outside</a:t>
            </a:r>
            <a:r>
              <a:rPr lang="fr-CA" sz="6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393069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over</a:t>
            </a:r>
            <a:r>
              <a:rPr lang="fr-CA" sz="6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209653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err="1" smtClean="0">
                <a:solidFill>
                  <a:srgbClr val="FF3399"/>
                </a:solidFill>
                <a:latin typeface="Comic Sans MS" pitchFamily="66" charset="0"/>
              </a:rPr>
              <a:t>under</a:t>
            </a:r>
            <a:r>
              <a:rPr lang="fr-CA" sz="60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386218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7882" y="3255818"/>
            <a:ext cx="4114800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4741718"/>
            <a:ext cx="914400" cy="148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676650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0"/>
            <a:endCxn id="9" idx="2"/>
          </p:cNvCxnSpPr>
          <p:nvPr/>
        </p:nvCxnSpPr>
        <p:spPr>
          <a:xfrm>
            <a:off x="4267200" y="3676650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1"/>
          </p:cNvCxnSpPr>
          <p:nvPr/>
        </p:nvCxnSpPr>
        <p:spPr>
          <a:xfrm>
            <a:off x="3810000" y="4048125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24600" y="3676650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0"/>
            <a:endCxn id="14" idx="2"/>
          </p:cNvCxnSpPr>
          <p:nvPr/>
        </p:nvCxnSpPr>
        <p:spPr>
          <a:xfrm>
            <a:off x="6781800" y="3676650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</p:cNvCxnSpPr>
          <p:nvPr/>
        </p:nvCxnSpPr>
        <p:spPr>
          <a:xfrm>
            <a:off x="6324600" y="4048125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0" y="5113193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0"/>
            <a:endCxn id="17" idx="2"/>
          </p:cNvCxnSpPr>
          <p:nvPr/>
        </p:nvCxnSpPr>
        <p:spPr>
          <a:xfrm>
            <a:off x="4267200" y="5113193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1"/>
          </p:cNvCxnSpPr>
          <p:nvPr/>
        </p:nvCxnSpPr>
        <p:spPr>
          <a:xfrm>
            <a:off x="3810000" y="5484668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324600" y="5113193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0"/>
            <a:endCxn id="20" idx="2"/>
          </p:cNvCxnSpPr>
          <p:nvPr/>
        </p:nvCxnSpPr>
        <p:spPr>
          <a:xfrm>
            <a:off x="6781800" y="5113193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</p:cNvCxnSpPr>
          <p:nvPr/>
        </p:nvCxnSpPr>
        <p:spPr>
          <a:xfrm>
            <a:off x="6324600" y="5484668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838200"/>
            <a:ext cx="685800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494808" y="533400"/>
            <a:ext cx="4107873" cy="272241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4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9050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  <a:t>Next, </a:t>
            </a:r>
            <a:r>
              <a:rPr lang="en-US" sz="5000" b="1" dirty="0" smtClean="0">
                <a:solidFill>
                  <a:srgbClr val="FF0000"/>
                </a:solidFill>
                <a:latin typeface="Comic Sans MS" pitchFamily="66" charset="0"/>
              </a:rPr>
              <a:t>compare your drawings.</a:t>
            </a:r>
            <a:br>
              <a:rPr lang="en-US" sz="50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  <a:t>H</a:t>
            </a:r>
            <a:r>
              <a:rPr lang="en-US" sz="5000" b="1" dirty="0" smtClean="0">
                <a:solidFill>
                  <a:srgbClr val="FF0000"/>
                </a:solidFill>
                <a:latin typeface="Comic Sans MS" pitchFamily="66" charset="0"/>
              </a:rPr>
              <a:t>ow </a:t>
            </a:r>
            <a: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  <a:t>different </a:t>
            </a:r>
            <a:r>
              <a:rPr lang="en-US" sz="5000" b="1" dirty="0" smtClean="0">
                <a:solidFill>
                  <a:srgbClr val="FF0000"/>
                </a:solidFill>
                <a:latin typeface="Comic Sans MS" pitchFamily="66" charset="0"/>
              </a:rPr>
              <a:t>have they </a:t>
            </a:r>
            <a:r>
              <a:rPr lang="en-US" sz="5000" b="1" dirty="0">
                <a:solidFill>
                  <a:srgbClr val="FF0000"/>
                </a:solidFill>
                <a:latin typeface="Comic Sans MS" pitchFamily="66" charset="0"/>
              </a:rPr>
              <a:t>became with the use of </a:t>
            </a:r>
            <a:r>
              <a:rPr lang="en-US" sz="5000" b="1" dirty="0" smtClean="0">
                <a:solidFill>
                  <a:srgbClr val="FF0000"/>
                </a:solidFill>
                <a:latin typeface="Comic Sans MS" pitchFamily="66" charset="0"/>
              </a:rPr>
              <a:t>prepositions?</a:t>
            </a:r>
            <a:endParaRPr lang="fr-CA" sz="5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77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7772400" cy="3352800"/>
          </a:xfrm>
        </p:spPr>
        <p:txBody>
          <a:bodyPr rtlCol="0"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Write a </a:t>
            </a:r>
            <a:r>
              <a:rPr lang="en-US" sz="2400" b="1" dirty="0">
                <a:solidFill>
                  <a:srgbClr val="00B0F0"/>
                </a:solidFill>
                <a:latin typeface="Comic Sans MS" pitchFamily="66" charset="0"/>
              </a:rPr>
              <a:t>sentence for each 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preposition.</a:t>
            </a:r>
            <a:b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The </a:t>
            </a:r>
            <a:r>
              <a:rPr lang="en-US" sz="2400" b="1" dirty="0">
                <a:solidFill>
                  <a:srgbClr val="00B0F0"/>
                </a:solidFill>
                <a:latin typeface="Comic Sans MS" pitchFamily="66" charset="0"/>
              </a:rPr>
              <a:t>sentence should describe 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the drawing </a:t>
            </a:r>
            <a:r>
              <a:rPr lang="en-US" sz="2400" b="1" dirty="0">
                <a:solidFill>
                  <a:srgbClr val="00B0F0"/>
                </a:solidFill>
                <a:latin typeface="Comic Sans MS" pitchFamily="66" charset="0"/>
              </a:rPr>
              <a:t>of a house. </a:t>
            </a: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2400" b="1" dirty="0" smtClean="0">
                <a:solidFill>
                  <a:srgbClr val="00B0F0"/>
                </a:solidFill>
                <a:latin typeface="Comic Sans MS" pitchFamily="66" charset="0"/>
              </a:rPr>
              <a:t>The location of each phrase should vary.</a:t>
            </a:r>
            <a:r>
              <a:rPr lang="en-US" sz="3500" b="1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en-US" sz="35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3500" b="1" dirty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en-US" sz="3500" b="1" dirty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3500" b="1" dirty="0" smtClean="0">
                <a:solidFill>
                  <a:srgbClr val="00B0F0"/>
                </a:solidFill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For </a:t>
            </a:r>
            <a: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  <a:t>example:</a:t>
            </a:r>
            <a:b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Do you see </a:t>
            </a:r>
            <a:r>
              <a:rPr lang="en-US" sz="35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a person </a:t>
            </a:r>
            <a:r>
              <a:rPr lang="en-US" sz="3500" b="1" i="1" dirty="0">
                <a:latin typeface="Comic Sans MS" pitchFamily="66" charset="0"/>
              </a:rPr>
              <a:t>inside</a:t>
            </a:r>
            <a:r>
              <a:rPr lang="en-US" sz="3500" b="1" dirty="0">
                <a:latin typeface="Comic Sans MS" pitchFamily="66" charset="0"/>
              </a:rPr>
              <a:t> </a:t>
            </a:r>
            <a:r>
              <a:rPr lang="en-US" sz="3500" b="1" dirty="0" smtClean="0"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the house?</a:t>
            </a:r>
            <a: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3500" b="1" dirty="0">
                <a:solidFill>
                  <a:srgbClr val="7030A0"/>
                </a:solidFill>
                <a:latin typeface="Comic Sans MS" pitchFamily="66" charset="0"/>
              </a:rPr>
              <a:t>ladder is leaning </a:t>
            </a:r>
            <a:r>
              <a:rPr lang="en-US" sz="3500" b="1" i="1" dirty="0">
                <a:latin typeface="Comic Sans MS" pitchFamily="66" charset="0"/>
              </a:rPr>
              <a:t>against</a:t>
            </a:r>
            <a:r>
              <a:rPr lang="en-US" sz="3500" b="1" dirty="0">
                <a:latin typeface="Comic Sans MS" pitchFamily="66" charset="0"/>
              </a:rPr>
              <a:t> </a:t>
            </a:r>
            <a:r>
              <a:rPr lang="en-US" sz="3500" b="1" dirty="0" smtClean="0">
                <a:latin typeface="Comic Sans MS" pitchFamily="66" charset="0"/>
              </a:rPr>
              <a:t>	</a:t>
            </a:r>
            <a:r>
              <a:rPr lang="en-US" sz="3500" b="1" dirty="0" smtClean="0">
                <a:solidFill>
                  <a:srgbClr val="7030A0"/>
                </a:solidFill>
                <a:latin typeface="Comic Sans MS" pitchFamily="66" charset="0"/>
              </a:rPr>
              <a:t>the </a:t>
            </a:r>
            <a:r>
              <a:rPr lang="en-US" sz="3500" b="1" dirty="0">
                <a:solidFill>
                  <a:srgbClr val="7030A0"/>
                </a:solidFill>
                <a:latin typeface="Comic Sans MS" pitchFamily="66" charset="0"/>
              </a:rPr>
              <a:t>house.</a:t>
            </a:r>
            <a: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en-US" sz="3500" b="1" dirty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en-US" sz="3500" b="1" dirty="0" smtClean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sz="3500" b="1" i="1" dirty="0" smtClean="0">
                <a:latin typeface="Comic Sans MS" pitchFamily="66" charset="0"/>
              </a:rPr>
              <a:t>Near</a:t>
            </a:r>
            <a:r>
              <a:rPr lang="en-US" sz="3500" b="1" dirty="0" smtClean="0">
                <a:latin typeface="Comic Sans MS" pitchFamily="66" charset="0"/>
              </a:rPr>
              <a:t> </a:t>
            </a:r>
            <a:r>
              <a:rPr lang="en-US" sz="3500" b="1" dirty="0">
                <a:solidFill>
                  <a:srgbClr val="FFC000"/>
                </a:solidFill>
                <a:latin typeface="Comic Sans MS" pitchFamily="66" charset="0"/>
              </a:rPr>
              <a:t>the front </a:t>
            </a:r>
            <a:r>
              <a:rPr lang="en-US" sz="3500" b="1" dirty="0" smtClean="0">
                <a:solidFill>
                  <a:srgbClr val="FFC000"/>
                </a:solidFill>
                <a:latin typeface="Comic Sans MS" pitchFamily="66" charset="0"/>
              </a:rPr>
              <a:t>door, a </a:t>
            </a:r>
            <a:r>
              <a:rPr lang="en-US" sz="3500" b="1" dirty="0">
                <a:solidFill>
                  <a:srgbClr val="FFC000"/>
                </a:solidFill>
                <a:latin typeface="Comic Sans MS" pitchFamily="66" charset="0"/>
              </a:rPr>
              <a:t>shrub </a:t>
            </a:r>
            <a:r>
              <a:rPr lang="en-US" sz="3500" b="1" dirty="0" smtClean="0">
                <a:solidFill>
                  <a:srgbClr val="FFC000"/>
                </a:solidFill>
                <a:latin typeface="Comic Sans MS" pitchFamily="66" charset="0"/>
              </a:rPr>
              <a:t>	is growing.</a:t>
            </a:r>
            <a:endParaRPr lang="en-US" sz="35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6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686800" cy="3048000"/>
          </a:xfrm>
        </p:spPr>
        <p:txBody>
          <a:bodyPr rtlCol="0">
            <a:noAutofit/>
          </a:bodyPr>
          <a:lstStyle/>
          <a:p>
            <a:pPr algn="l"/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Please </a:t>
            </a:r>
            <a:r>
              <a:rPr lang="en-US" sz="45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underline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45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each prepositional phrase in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your sentences </a:t>
            </a:r>
            <a:r>
              <a:rPr lang="en-US" sz="45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and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circle </a:t>
            </a:r>
            <a:r>
              <a:rPr lang="en-US" sz="45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each </a:t>
            </a: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object of the preposition.</a:t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45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EX: There is a dinosaur </a:t>
            </a:r>
            <a:r>
              <a:rPr lang="en-US" sz="4500" b="1" u="sng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 my house.</a:t>
            </a:r>
            <a:endParaRPr lang="en-US" sz="4500" b="1" u="sng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419600" y="2362200"/>
            <a:ext cx="1676400" cy="762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47800" y="5192115"/>
            <a:ext cx="1676400" cy="53144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9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the </a:t>
            </a:r>
            <a:r>
              <a:rPr lang="fr-CA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following</a:t>
            </a:r>
            <a:r>
              <a:rPr lang="fr-CA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400" y="1600201"/>
            <a:ext cx="8839200" cy="3581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500" b="1" dirty="0">
                <a:latin typeface="Comic Sans MS" pitchFamily="66" charset="0"/>
              </a:rPr>
              <a:t>a square house with a triangle </a:t>
            </a:r>
            <a:r>
              <a:rPr lang="en-US" sz="4500" b="1" dirty="0" smtClean="0">
                <a:latin typeface="Comic Sans MS" pitchFamily="66" charset="0"/>
              </a:rPr>
              <a:t>roof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500" b="1" dirty="0" smtClean="0">
                <a:latin typeface="Comic Sans MS" pitchFamily="66" charset="0"/>
              </a:rPr>
              <a:t>windows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500" b="1" dirty="0" smtClean="0">
                <a:latin typeface="Comic Sans MS" pitchFamily="66" charset="0"/>
              </a:rPr>
              <a:t>a door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500" b="1" dirty="0" smtClean="0">
                <a:latin typeface="Comic Sans MS" pitchFamily="66" charset="0"/>
              </a:rPr>
              <a:t>a chimney</a:t>
            </a:r>
            <a:endParaRPr lang="fr-CA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87882" y="3255818"/>
            <a:ext cx="4114800" cy="2971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4741718"/>
            <a:ext cx="914400" cy="1485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3676650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0"/>
            <a:endCxn id="9" idx="2"/>
          </p:cNvCxnSpPr>
          <p:nvPr/>
        </p:nvCxnSpPr>
        <p:spPr>
          <a:xfrm>
            <a:off x="4267200" y="3676650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1"/>
          </p:cNvCxnSpPr>
          <p:nvPr/>
        </p:nvCxnSpPr>
        <p:spPr>
          <a:xfrm>
            <a:off x="3810000" y="4048125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324600" y="3676650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4" idx="0"/>
            <a:endCxn id="14" idx="2"/>
          </p:cNvCxnSpPr>
          <p:nvPr/>
        </p:nvCxnSpPr>
        <p:spPr>
          <a:xfrm>
            <a:off x="6781800" y="3676650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4" idx="1"/>
          </p:cNvCxnSpPr>
          <p:nvPr/>
        </p:nvCxnSpPr>
        <p:spPr>
          <a:xfrm>
            <a:off x="6324600" y="4048125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10000" y="5113193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7" idx="0"/>
            <a:endCxn id="17" idx="2"/>
          </p:cNvCxnSpPr>
          <p:nvPr/>
        </p:nvCxnSpPr>
        <p:spPr>
          <a:xfrm>
            <a:off x="4267200" y="5113193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1"/>
          </p:cNvCxnSpPr>
          <p:nvPr/>
        </p:nvCxnSpPr>
        <p:spPr>
          <a:xfrm>
            <a:off x="3810000" y="5484668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324600" y="5113193"/>
            <a:ext cx="914400" cy="742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0"/>
            <a:endCxn id="20" idx="2"/>
          </p:cNvCxnSpPr>
          <p:nvPr/>
        </p:nvCxnSpPr>
        <p:spPr>
          <a:xfrm>
            <a:off x="6781800" y="5113193"/>
            <a:ext cx="0" cy="7429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" idx="1"/>
          </p:cNvCxnSpPr>
          <p:nvPr/>
        </p:nvCxnSpPr>
        <p:spPr>
          <a:xfrm>
            <a:off x="6324600" y="5484668"/>
            <a:ext cx="9144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886200" y="838200"/>
            <a:ext cx="685800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494808" y="533400"/>
            <a:ext cx="4107873" cy="272241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2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52600" y="1295400"/>
            <a:ext cx="73152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rgbClr val="FFC000"/>
                </a:solidFill>
                <a:latin typeface="Comic Sans MS" pitchFamily="66" charset="0"/>
              </a:rPr>
              <a:t>above</a:t>
            </a:r>
            <a:r>
              <a:rPr lang="fr-CA" sz="6000" b="1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20006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against</a:t>
            </a:r>
            <a:r>
              <a:rPr lang="fr-CA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168108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rgbClr val="FF3399"/>
                </a:solidFill>
                <a:latin typeface="Comic Sans MS" pitchFamily="66" charset="0"/>
              </a:rPr>
              <a:t>around</a:t>
            </a:r>
            <a:r>
              <a:rPr lang="fr-CA" sz="6000" b="1" dirty="0" smtClean="0">
                <a:solidFill>
                  <a:srgbClr val="FF3399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143057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rgbClr val="C62E04"/>
                </a:solidFill>
                <a:latin typeface="Comic Sans MS" pitchFamily="66" charset="0"/>
              </a:rPr>
              <a:t>behind</a:t>
            </a:r>
            <a:r>
              <a:rPr lang="fr-CA" sz="6000" b="1" dirty="0" smtClean="0">
                <a:solidFill>
                  <a:srgbClr val="C62E04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5294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rgbClr val="99FFCC"/>
                </a:solidFill>
                <a:latin typeface="Comic Sans MS" pitchFamily="66" charset="0"/>
              </a:rPr>
              <a:t>beside</a:t>
            </a:r>
            <a:r>
              <a:rPr lang="fr-CA" sz="6000" b="1" dirty="0" smtClean="0">
                <a:solidFill>
                  <a:srgbClr val="99FFCC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247347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295400"/>
            <a:ext cx="7543800" cy="25146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Draw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something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</a:t>
            </a:r>
            <a:b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</a:br>
            <a:r>
              <a:rPr lang="fr-CA" sz="6000" b="1" dirty="0" smtClean="0">
                <a:solidFill>
                  <a:srgbClr val="00B0F0"/>
                </a:solidFill>
                <a:latin typeface="Comic Sans MS" pitchFamily="66" charset="0"/>
              </a:rPr>
              <a:t>by</a:t>
            </a:r>
            <a:r>
              <a:rPr lang="fr-CA" sz="6000" b="1" dirty="0" smtClean="0">
                <a:solidFill>
                  <a:srgbClr val="CCFF66"/>
                </a:solidFill>
                <a:latin typeface="Comic Sans MS" pitchFamily="66" charset="0"/>
              </a:rPr>
              <a:t> </a:t>
            </a:r>
            <a:r>
              <a:rPr lang="fr-CA" sz="6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your</a:t>
            </a:r>
            <a:r>
              <a:rPr lang="fr-CA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mic Sans MS" pitchFamily="66" charset="0"/>
              </a:rPr>
              <a:t> house.</a:t>
            </a:r>
          </a:p>
        </p:txBody>
      </p:sp>
    </p:spTree>
    <p:extLst>
      <p:ext uri="{BB962C8B-B14F-4D97-AF65-F5344CB8AC3E}">
        <p14:creationId xmlns:p14="http://schemas.microsoft.com/office/powerpoint/2010/main" val="193873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_ColorPencils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D81CFD-CA74-45F2-9DAF-01B752EE31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TW_ColorPencils(3)</Template>
  <TotalTime>1514</TotalTime>
  <Words>75</Words>
  <Application>Microsoft Office PowerPoint</Application>
  <PresentationFormat>On-screen Show (4:3)</PresentationFormat>
  <Paragraphs>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TW_ColorPencils(3)</vt:lpstr>
      <vt:lpstr>Preposition House</vt:lpstr>
      <vt:lpstr>Draw the following:</vt:lpstr>
      <vt:lpstr>PowerPoint Presentation</vt:lpstr>
      <vt:lpstr>Draw something above your house.</vt:lpstr>
      <vt:lpstr>Draw something against your house.</vt:lpstr>
      <vt:lpstr>Draw something around your house.</vt:lpstr>
      <vt:lpstr>Draw something behind your house.</vt:lpstr>
      <vt:lpstr>Draw something beside your house.</vt:lpstr>
      <vt:lpstr>Draw something  by your house.</vt:lpstr>
      <vt:lpstr>Draw something  inside your house.</vt:lpstr>
      <vt:lpstr>Draw something  near your house.</vt:lpstr>
      <vt:lpstr>Draw something  on your house.</vt:lpstr>
      <vt:lpstr>Draw something  outside your house.</vt:lpstr>
      <vt:lpstr>Draw something  over your house.</vt:lpstr>
      <vt:lpstr>Draw something  under your house.</vt:lpstr>
      <vt:lpstr>PowerPoint Presentation</vt:lpstr>
      <vt:lpstr>Next, compare your drawings.  How different have they became with the use of prepositions?</vt:lpstr>
      <vt:lpstr>Write a sentence for each preposition.  The sentence should describe the drawing of a house.  The location of each phrase should vary.   For example:  Do you see a person inside  the house?  The ladder is leaning against  the house.  Near the front door, a shrub  is growing.</vt:lpstr>
      <vt:lpstr>  Please underline each prepositional phrase in your sentences and circle each object of the preposition.  EX: There is a dinosaur on my house.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 House</dc:title>
  <dc:creator>Jillian</dc:creator>
  <cp:lastModifiedBy>Hunter, Nicole</cp:lastModifiedBy>
  <cp:revision>20</cp:revision>
  <dcterms:created xsi:type="dcterms:W3CDTF">2012-02-03T03:10:54Z</dcterms:created>
  <dcterms:modified xsi:type="dcterms:W3CDTF">2014-10-24T11:49:43Z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TC103814939990</vt:lpwstr>
  </property>
</Properties>
</file>