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3" r:id="rId3"/>
    <p:sldId id="294" r:id="rId4"/>
    <p:sldId id="257" r:id="rId5"/>
    <p:sldId id="281" r:id="rId6"/>
    <p:sldId id="258" r:id="rId7"/>
    <p:sldId id="290" r:id="rId8"/>
    <p:sldId id="270" r:id="rId9"/>
    <p:sldId id="279" r:id="rId10"/>
    <p:sldId id="260" r:id="rId11"/>
    <p:sldId id="288" r:id="rId12"/>
    <p:sldId id="261" r:id="rId13"/>
    <p:sldId id="291" r:id="rId14"/>
    <p:sldId id="262" r:id="rId15"/>
    <p:sldId id="282" r:id="rId16"/>
    <p:sldId id="263" r:id="rId17"/>
    <p:sldId id="264" r:id="rId18"/>
    <p:sldId id="289" r:id="rId19"/>
    <p:sldId id="274" r:id="rId20"/>
    <p:sldId id="266" r:id="rId21"/>
    <p:sldId id="292" r:id="rId22"/>
    <p:sldId id="267" r:id="rId23"/>
    <p:sldId id="278" r:id="rId24"/>
    <p:sldId id="283" r:id="rId25"/>
    <p:sldId id="272" r:id="rId26"/>
    <p:sldId id="273" r:id="rId27"/>
    <p:sldId id="287" r:id="rId28"/>
    <p:sldId id="275" r:id="rId29"/>
    <p:sldId id="284" r:id="rId30"/>
    <p:sldId id="265" r:id="rId31"/>
    <p:sldId id="259" r:id="rId32"/>
    <p:sldId id="271" r:id="rId33"/>
    <p:sldId id="286" r:id="rId34"/>
    <p:sldId id="276" r:id="rId35"/>
    <p:sldId id="285" r:id="rId36"/>
    <p:sldId id="277" r:id="rId37"/>
    <p:sldId id="280"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9" autoAdjust="0"/>
    <p:restoredTop sz="86323" autoAdjust="0"/>
  </p:normalViewPr>
  <p:slideViewPr>
    <p:cSldViewPr>
      <p:cViewPr varScale="1">
        <p:scale>
          <a:sx n="63" d="100"/>
          <a:sy n="63" d="100"/>
        </p:scale>
        <p:origin x="-822"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4D38A41-9EAD-497A-905D-8A365E81C89F}" type="datetimeFigureOut">
              <a:rPr lang="en-US" smtClean="0"/>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856E2B-F0BE-4004-982A-9246D2ADD5EB}" type="slidenum">
              <a:rPr lang="en-US" smtClean="0"/>
              <a:t>‹#›</a:t>
            </a:fld>
            <a:endParaRPr lang="en-US"/>
          </a:p>
        </p:txBody>
      </p:sp>
    </p:spTree>
    <p:extLst>
      <p:ext uri="{BB962C8B-B14F-4D97-AF65-F5344CB8AC3E}">
        <p14:creationId xmlns:p14="http://schemas.microsoft.com/office/powerpoint/2010/main" val="1727562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D38A41-9EAD-497A-905D-8A365E81C89F}" type="datetimeFigureOut">
              <a:rPr lang="en-US" smtClean="0"/>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856E2B-F0BE-4004-982A-9246D2ADD5EB}" type="slidenum">
              <a:rPr lang="en-US" smtClean="0"/>
              <a:t>‹#›</a:t>
            </a:fld>
            <a:endParaRPr lang="en-US"/>
          </a:p>
        </p:txBody>
      </p:sp>
    </p:spTree>
    <p:extLst>
      <p:ext uri="{BB962C8B-B14F-4D97-AF65-F5344CB8AC3E}">
        <p14:creationId xmlns:p14="http://schemas.microsoft.com/office/powerpoint/2010/main" val="1411805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D38A41-9EAD-497A-905D-8A365E81C89F}" type="datetimeFigureOut">
              <a:rPr lang="en-US" smtClean="0"/>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856E2B-F0BE-4004-982A-9246D2ADD5EB}" type="slidenum">
              <a:rPr lang="en-US" smtClean="0"/>
              <a:t>‹#›</a:t>
            </a:fld>
            <a:endParaRPr lang="en-US"/>
          </a:p>
        </p:txBody>
      </p:sp>
    </p:spTree>
    <p:extLst>
      <p:ext uri="{BB962C8B-B14F-4D97-AF65-F5344CB8AC3E}">
        <p14:creationId xmlns:p14="http://schemas.microsoft.com/office/powerpoint/2010/main" val="2609211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D38A41-9EAD-497A-905D-8A365E81C89F}" type="datetimeFigureOut">
              <a:rPr lang="en-US" smtClean="0"/>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856E2B-F0BE-4004-982A-9246D2ADD5EB}" type="slidenum">
              <a:rPr lang="en-US" smtClean="0"/>
              <a:t>‹#›</a:t>
            </a:fld>
            <a:endParaRPr lang="en-US"/>
          </a:p>
        </p:txBody>
      </p:sp>
    </p:spTree>
    <p:extLst>
      <p:ext uri="{BB962C8B-B14F-4D97-AF65-F5344CB8AC3E}">
        <p14:creationId xmlns:p14="http://schemas.microsoft.com/office/powerpoint/2010/main" val="2324764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D38A41-9EAD-497A-905D-8A365E81C89F}" type="datetimeFigureOut">
              <a:rPr lang="en-US" smtClean="0"/>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856E2B-F0BE-4004-982A-9246D2ADD5EB}" type="slidenum">
              <a:rPr lang="en-US" smtClean="0"/>
              <a:t>‹#›</a:t>
            </a:fld>
            <a:endParaRPr lang="en-US"/>
          </a:p>
        </p:txBody>
      </p:sp>
    </p:spTree>
    <p:extLst>
      <p:ext uri="{BB962C8B-B14F-4D97-AF65-F5344CB8AC3E}">
        <p14:creationId xmlns:p14="http://schemas.microsoft.com/office/powerpoint/2010/main" val="3939736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4D38A41-9EAD-497A-905D-8A365E81C89F}" type="datetimeFigureOut">
              <a:rPr lang="en-US" smtClean="0"/>
              <a:t>10/15/2015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856E2B-F0BE-4004-982A-9246D2ADD5EB}" type="slidenum">
              <a:rPr lang="en-US" smtClean="0"/>
              <a:t>‹#›</a:t>
            </a:fld>
            <a:endParaRPr lang="en-US"/>
          </a:p>
        </p:txBody>
      </p:sp>
    </p:spTree>
    <p:extLst>
      <p:ext uri="{BB962C8B-B14F-4D97-AF65-F5344CB8AC3E}">
        <p14:creationId xmlns:p14="http://schemas.microsoft.com/office/powerpoint/2010/main" val="1674265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4D38A41-9EAD-497A-905D-8A365E81C89F}" type="datetimeFigureOut">
              <a:rPr lang="en-US" smtClean="0"/>
              <a:t>10/15/2015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856E2B-F0BE-4004-982A-9246D2ADD5EB}" type="slidenum">
              <a:rPr lang="en-US" smtClean="0"/>
              <a:t>‹#›</a:t>
            </a:fld>
            <a:endParaRPr lang="en-US"/>
          </a:p>
        </p:txBody>
      </p:sp>
    </p:spTree>
    <p:extLst>
      <p:ext uri="{BB962C8B-B14F-4D97-AF65-F5344CB8AC3E}">
        <p14:creationId xmlns:p14="http://schemas.microsoft.com/office/powerpoint/2010/main" val="1674195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D38A41-9EAD-497A-905D-8A365E81C89F}" type="datetimeFigureOut">
              <a:rPr lang="en-US" smtClean="0"/>
              <a:t>10/15/2015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856E2B-F0BE-4004-982A-9246D2ADD5EB}" type="slidenum">
              <a:rPr lang="en-US" smtClean="0"/>
              <a:t>‹#›</a:t>
            </a:fld>
            <a:endParaRPr lang="en-US"/>
          </a:p>
        </p:txBody>
      </p:sp>
    </p:spTree>
    <p:extLst>
      <p:ext uri="{BB962C8B-B14F-4D97-AF65-F5344CB8AC3E}">
        <p14:creationId xmlns:p14="http://schemas.microsoft.com/office/powerpoint/2010/main" val="180559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D38A41-9EAD-497A-905D-8A365E81C89F}" type="datetimeFigureOut">
              <a:rPr lang="en-US" smtClean="0"/>
              <a:t>10/15/2015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856E2B-F0BE-4004-982A-9246D2ADD5EB}" type="slidenum">
              <a:rPr lang="en-US" smtClean="0"/>
              <a:t>‹#›</a:t>
            </a:fld>
            <a:endParaRPr lang="en-US"/>
          </a:p>
        </p:txBody>
      </p:sp>
    </p:spTree>
    <p:extLst>
      <p:ext uri="{BB962C8B-B14F-4D97-AF65-F5344CB8AC3E}">
        <p14:creationId xmlns:p14="http://schemas.microsoft.com/office/powerpoint/2010/main" val="3928002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D38A41-9EAD-497A-905D-8A365E81C89F}" type="datetimeFigureOut">
              <a:rPr lang="en-US" smtClean="0"/>
              <a:t>10/15/2015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856E2B-F0BE-4004-982A-9246D2ADD5EB}" type="slidenum">
              <a:rPr lang="en-US" smtClean="0"/>
              <a:t>‹#›</a:t>
            </a:fld>
            <a:endParaRPr lang="en-US"/>
          </a:p>
        </p:txBody>
      </p:sp>
    </p:spTree>
    <p:extLst>
      <p:ext uri="{BB962C8B-B14F-4D97-AF65-F5344CB8AC3E}">
        <p14:creationId xmlns:p14="http://schemas.microsoft.com/office/powerpoint/2010/main" val="2553422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D38A41-9EAD-497A-905D-8A365E81C89F}" type="datetimeFigureOut">
              <a:rPr lang="en-US" smtClean="0"/>
              <a:t>10/15/2015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856E2B-F0BE-4004-982A-9246D2ADD5EB}" type="slidenum">
              <a:rPr lang="en-US" smtClean="0"/>
              <a:t>‹#›</a:t>
            </a:fld>
            <a:endParaRPr lang="en-US"/>
          </a:p>
        </p:txBody>
      </p:sp>
    </p:spTree>
    <p:extLst>
      <p:ext uri="{BB962C8B-B14F-4D97-AF65-F5344CB8AC3E}">
        <p14:creationId xmlns:p14="http://schemas.microsoft.com/office/powerpoint/2010/main" val="1493166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D38A41-9EAD-497A-905D-8A365E81C89F}" type="datetimeFigureOut">
              <a:rPr lang="en-US" smtClean="0"/>
              <a:t>10/15/2015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856E2B-F0BE-4004-982A-9246D2ADD5EB}" type="slidenum">
              <a:rPr lang="en-US" smtClean="0"/>
              <a:t>‹#›</a:t>
            </a:fld>
            <a:endParaRPr lang="en-US"/>
          </a:p>
        </p:txBody>
      </p:sp>
    </p:spTree>
    <p:extLst>
      <p:ext uri="{BB962C8B-B14F-4D97-AF65-F5344CB8AC3E}">
        <p14:creationId xmlns:p14="http://schemas.microsoft.com/office/powerpoint/2010/main" val="40113991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143000"/>
            <a:ext cx="7848600" cy="2974975"/>
          </a:xfrm>
        </p:spPr>
        <p:txBody>
          <a:bodyPr>
            <a:normAutofit/>
          </a:bodyPr>
          <a:lstStyle/>
          <a:p>
            <a:r>
              <a:rPr lang="en-US" sz="7200" dirty="0" smtClean="0"/>
              <a:t>Preceded Adjective Endings Practice</a:t>
            </a:r>
            <a:endParaRPr lang="en-US" sz="7200" dirty="0"/>
          </a:p>
        </p:txBody>
      </p:sp>
    </p:spTree>
    <p:extLst>
      <p:ext uri="{BB962C8B-B14F-4D97-AF65-F5344CB8AC3E}">
        <p14:creationId xmlns:p14="http://schemas.microsoft.com/office/powerpoint/2010/main" val="2040738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93257"/>
            <a:ext cx="8686800" cy="2590800"/>
          </a:xfrm>
        </p:spPr>
        <p:txBody>
          <a:bodyPr>
            <a:noAutofit/>
          </a:bodyPr>
          <a:lstStyle/>
          <a:p>
            <a:r>
              <a:rPr lang="en-US" sz="8800" dirty="0" err="1" smtClean="0"/>
              <a:t>Er</a:t>
            </a:r>
            <a:r>
              <a:rPr lang="en-US" sz="8800" dirty="0" smtClean="0"/>
              <a:t> </a:t>
            </a:r>
            <a:r>
              <a:rPr lang="en-US" sz="8800" dirty="0" err="1" smtClean="0"/>
              <a:t>ist</a:t>
            </a:r>
            <a:r>
              <a:rPr lang="en-US" sz="8800" dirty="0" smtClean="0"/>
              <a:t> _______ (your) </a:t>
            </a:r>
            <a:r>
              <a:rPr lang="en-US" sz="8800" dirty="0" err="1" smtClean="0"/>
              <a:t>jung</a:t>
            </a:r>
            <a:r>
              <a:rPr lang="en-US" sz="8800" dirty="0" smtClean="0"/>
              <a:t>___ </a:t>
            </a:r>
            <a:r>
              <a:rPr lang="en-US" sz="8800" dirty="0" smtClean="0"/>
              <a:t>Cousin.</a:t>
            </a:r>
            <a:endParaRPr lang="en-US" sz="8800" dirty="0"/>
          </a:p>
        </p:txBody>
      </p:sp>
      <p:sp>
        <p:nvSpPr>
          <p:cNvPr id="4" name="TextBox 3"/>
          <p:cNvSpPr txBox="1"/>
          <p:nvPr/>
        </p:nvSpPr>
        <p:spPr>
          <a:xfrm>
            <a:off x="4191000" y="1652319"/>
            <a:ext cx="3733800" cy="1323439"/>
          </a:xfrm>
          <a:prstGeom prst="rect">
            <a:avLst/>
          </a:prstGeom>
          <a:noFill/>
        </p:spPr>
        <p:txBody>
          <a:bodyPr wrap="square" rtlCol="0">
            <a:spAutoFit/>
          </a:bodyPr>
          <a:lstStyle/>
          <a:p>
            <a:r>
              <a:rPr lang="en-US" sz="8000" dirty="0" err="1" smtClean="0">
                <a:solidFill>
                  <a:srgbClr val="FF0000"/>
                </a:solidFill>
              </a:rPr>
              <a:t>deinX</a:t>
            </a:r>
            <a:endParaRPr lang="en-US" sz="8000" dirty="0">
              <a:solidFill>
                <a:srgbClr val="FF0000"/>
              </a:solidFill>
            </a:endParaRPr>
          </a:p>
        </p:txBody>
      </p:sp>
      <p:sp>
        <p:nvSpPr>
          <p:cNvPr id="5" name="TextBox 4"/>
          <p:cNvSpPr txBox="1"/>
          <p:nvPr/>
        </p:nvSpPr>
        <p:spPr>
          <a:xfrm>
            <a:off x="6210300" y="2975758"/>
            <a:ext cx="3733800" cy="1323439"/>
          </a:xfrm>
          <a:prstGeom prst="rect">
            <a:avLst/>
          </a:prstGeom>
          <a:noFill/>
        </p:spPr>
        <p:txBody>
          <a:bodyPr wrap="square" rtlCol="0">
            <a:spAutoFit/>
          </a:bodyPr>
          <a:lstStyle/>
          <a:p>
            <a:r>
              <a:rPr lang="en-US" sz="8000" dirty="0" err="1" smtClean="0">
                <a:solidFill>
                  <a:srgbClr val="FF0000"/>
                </a:solidFill>
              </a:rPr>
              <a:t>er</a:t>
            </a:r>
            <a:endParaRPr lang="en-US" sz="8000" dirty="0">
              <a:solidFill>
                <a:srgbClr val="FF0000"/>
              </a:solidFill>
            </a:endParaRPr>
          </a:p>
        </p:txBody>
      </p:sp>
    </p:spTree>
    <p:extLst>
      <p:ext uri="{BB962C8B-B14F-4D97-AF65-F5344CB8AC3E}">
        <p14:creationId xmlns:p14="http://schemas.microsoft.com/office/powerpoint/2010/main" val="1701335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93257"/>
            <a:ext cx="8686800" cy="2590800"/>
          </a:xfrm>
        </p:spPr>
        <p:txBody>
          <a:bodyPr>
            <a:noAutofit/>
          </a:bodyPr>
          <a:lstStyle/>
          <a:p>
            <a:r>
              <a:rPr lang="en-US" sz="8800" dirty="0" smtClean="0"/>
              <a:t>D___ </a:t>
            </a:r>
            <a:r>
              <a:rPr lang="en-US" sz="8800" dirty="0" err="1" smtClean="0"/>
              <a:t>lang</a:t>
            </a:r>
            <a:r>
              <a:rPr lang="en-US" sz="8800" dirty="0" smtClean="0"/>
              <a:t>___ </a:t>
            </a:r>
            <a:r>
              <a:rPr lang="en-US" sz="8800" dirty="0" err="1" smtClean="0"/>
              <a:t>Hausaufgabe</a:t>
            </a:r>
            <a:r>
              <a:rPr lang="en-US" sz="8800" dirty="0" smtClean="0"/>
              <a:t> (f.) war </a:t>
            </a:r>
            <a:r>
              <a:rPr lang="en-US" sz="8800" dirty="0" err="1" smtClean="0"/>
              <a:t>nicht</a:t>
            </a:r>
            <a:r>
              <a:rPr lang="en-US" sz="8800" dirty="0" smtClean="0"/>
              <a:t> so </a:t>
            </a:r>
            <a:r>
              <a:rPr lang="en-US" sz="8800" dirty="0" err="1" smtClean="0"/>
              <a:t>schwer</a:t>
            </a:r>
            <a:r>
              <a:rPr lang="en-US" sz="8800" dirty="0" smtClean="0"/>
              <a:t>.</a:t>
            </a:r>
            <a:endParaRPr lang="en-US" sz="8800" dirty="0"/>
          </a:p>
        </p:txBody>
      </p:sp>
      <p:sp>
        <p:nvSpPr>
          <p:cNvPr id="4" name="TextBox 3"/>
          <p:cNvSpPr txBox="1"/>
          <p:nvPr/>
        </p:nvSpPr>
        <p:spPr>
          <a:xfrm>
            <a:off x="2209800" y="914400"/>
            <a:ext cx="3733800" cy="1323439"/>
          </a:xfrm>
          <a:prstGeom prst="rect">
            <a:avLst/>
          </a:prstGeom>
          <a:noFill/>
        </p:spPr>
        <p:txBody>
          <a:bodyPr wrap="square" rtlCol="0">
            <a:spAutoFit/>
          </a:bodyPr>
          <a:lstStyle/>
          <a:p>
            <a:r>
              <a:rPr lang="en-US" sz="8000" dirty="0" err="1" smtClean="0">
                <a:solidFill>
                  <a:srgbClr val="FF0000"/>
                </a:solidFill>
              </a:rPr>
              <a:t>ie</a:t>
            </a:r>
            <a:endParaRPr lang="en-US" sz="8000" dirty="0">
              <a:solidFill>
                <a:srgbClr val="FF0000"/>
              </a:solidFill>
            </a:endParaRPr>
          </a:p>
        </p:txBody>
      </p:sp>
      <p:sp>
        <p:nvSpPr>
          <p:cNvPr id="5" name="TextBox 4"/>
          <p:cNvSpPr txBox="1"/>
          <p:nvPr/>
        </p:nvSpPr>
        <p:spPr>
          <a:xfrm>
            <a:off x="6019800" y="962561"/>
            <a:ext cx="3733800" cy="1323439"/>
          </a:xfrm>
          <a:prstGeom prst="rect">
            <a:avLst/>
          </a:prstGeom>
          <a:noFill/>
        </p:spPr>
        <p:txBody>
          <a:bodyPr wrap="square" rtlCol="0">
            <a:spAutoFit/>
          </a:bodyPr>
          <a:lstStyle/>
          <a:p>
            <a:r>
              <a:rPr lang="en-US" sz="8000" dirty="0" smtClean="0">
                <a:solidFill>
                  <a:srgbClr val="FF0000"/>
                </a:solidFill>
              </a:rPr>
              <a:t>e</a:t>
            </a:r>
            <a:endParaRPr lang="en-US" sz="8000" dirty="0">
              <a:solidFill>
                <a:srgbClr val="FF0000"/>
              </a:solidFill>
            </a:endParaRPr>
          </a:p>
        </p:txBody>
      </p:sp>
    </p:spTree>
    <p:extLst>
      <p:ext uri="{BB962C8B-B14F-4D97-AF65-F5344CB8AC3E}">
        <p14:creationId xmlns:p14="http://schemas.microsoft.com/office/powerpoint/2010/main" val="1982161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009239"/>
            <a:ext cx="8229600" cy="2590800"/>
          </a:xfrm>
        </p:spPr>
        <p:txBody>
          <a:bodyPr>
            <a:noAutofit/>
          </a:bodyPr>
          <a:lstStyle/>
          <a:p>
            <a:r>
              <a:rPr lang="en-US" sz="8800" dirty="0" err="1" smtClean="0"/>
              <a:t>Wir</a:t>
            </a:r>
            <a:r>
              <a:rPr lang="en-US" sz="8800" dirty="0" smtClean="0"/>
              <a:t> laden _______ (our) </a:t>
            </a:r>
            <a:r>
              <a:rPr lang="en-US" sz="8800" dirty="0" err="1" smtClean="0"/>
              <a:t>freundlich</a:t>
            </a:r>
            <a:r>
              <a:rPr lang="en-US" sz="8800" dirty="0" smtClean="0"/>
              <a:t>___ </a:t>
            </a:r>
            <a:r>
              <a:rPr lang="en-US" sz="8800" dirty="0" err="1" smtClean="0"/>
              <a:t>Onkel</a:t>
            </a:r>
            <a:r>
              <a:rPr lang="en-US" sz="8800" dirty="0"/>
              <a:t> </a:t>
            </a:r>
            <a:r>
              <a:rPr lang="en-US" sz="8800" dirty="0" err="1" smtClean="0"/>
              <a:t>ein</a:t>
            </a:r>
            <a:r>
              <a:rPr lang="en-US" sz="8800" dirty="0" smtClean="0"/>
              <a:t>.</a:t>
            </a:r>
            <a:endParaRPr lang="en-US" sz="8800" dirty="0"/>
          </a:p>
        </p:txBody>
      </p:sp>
      <p:sp>
        <p:nvSpPr>
          <p:cNvPr id="4" name="TextBox 3"/>
          <p:cNvSpPr txBox="1"/>
          <p:nvPr/>
        </p:nvSpPr>
        <p:spPr>
          <a:xfrm>
            <a:off x="1503218" y="1981200"/>
            <a:ext cx="3733800" cy="1323439"/>
          </a:xfrm>
          <a:prstGeom prst="rect">
            <a:avLst/>
          </a:prstGeom>
          <a:noFill/>
        </p:spPr>
        <p:txBody>
          <a:bodyPr wrap="square" rtlCol="0">
            <a:spAutoFit/>
          </a:bodyPr>
          <a:lstStyle/>
          <a:p>
            <a:r>
              <a:rPr lang="en-US" sz="8000" dirty="0" err="1" smtClean="0">
                <a:solidFill>
                  <a:srgbClr val="FF0000"/>
                </a:solidFill>
              </a:rPr>
              <a:t>unseren</a:t>
            </a:r>
            <a:endParaRPr lang="en-US" sz="8000" dirty="0">
              <a:solidFill>
                <a:srgbClr val="FF0000"/>
              </a:solidFill>
            </a:endParaRPr>
          </a:p>
        </p:txBody>
      </p:sp>
      <p:sp>
        <p:nvSpPr>
          <p:cNvPr id="5" name="TextBox 4"/>
          <p:cNvSpPr txBox="1"/>
          <p:nvPr/>
        </p:nvSpPr>
        <p:spPr>
          <a:xfrm>
            <a:off x="6172200" y="3304639"/>
            <a:ext cx="3733800" cy="1323439"/>
          </a:xfrm>
          <a:prstGeom prst="rect">
            <a:avLst/>
          </a:prstGeom>
          <a:noFill/>
        </p:spPr>
        <p:txBody>
          <a:bodyPr wrap="square" rtlCol="0">
            <a:spAutoFit/>
          </a:bodyPr>
          <a:lstStyle/>
          <a:p>
            <a:r>
              <a:rPr lang="en-US" sz="8000" dirty="0" err="1" smtClean="0">
                <a:solidFill>
                  <a:srgbClr val="FF0000"/>
                </a:solidFill>
              </a:rPr>
              <a:t>en</a:t>
            </a:r>
            <a:endParaRPr lang="en-US" sz="8000" dirty="0">
              <a:solidFill>
                <a:srgbClr val="FF0000"/>
              </a:solidFill>
            </a:endParaRPr>
          </a:p>
        </p:txBody>
      </p:sp>
    </p:spTree>
    <p:extLst>
      <p:ext uri="{BB962C8B-B14F-4D97-AF65-F5344CB8AC3E}">
        <p14:creationId xmlns:p14="http://schemas.microsoft.com/office/powerpoint/2010/main" val="2332854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009239"/>
            <a:ext cx="8229600" cy="2590800"/>
          </a:xfrm>
        </p:spPr>
        <p:txBody>
          <a:bodyPr>
            <a:noAutofit/>
          </a:bodyPr>
          <a:lstStyle/>
          <a:p>
            <a:r>
              <a:rPr lang="en-US" sz="8800" dirty="0" smtClean="0"/>
              <a:t>D___ </a:t>
            </a:r>
            <a:r>
              <a:rPr lang="en-US" sz="8800" dirty="0" err="1" smtClean="0"/>
              <a:t>Kaffee</a:t>
            </a:r>
            <a:r>
              <a:rPr lang="en-US" sz="8800" dirty="0" smtClean="0"/>
              <a:t> </a:t>
            </a:r>
            <a:r>
              <a:rPr lang="en-US" sz="8800" dirty="0" err="1" smtClean="0"/>
              <a:t>ist</a:t>
            </a:r>
            <a:r>
              <a:rPr lang="en-US" sz="8800" dirty="0" smtClean="0"/>
              <a:t> </a:t>
            </a:r>
            <a:r>
              <a:rPr lang="en-US" sz="8800" dirty="0" err="1" smtClean="0"/>
              <a:t>schwarz</a:t>
            </a:r>
            <a:r>
              <a:rPr lang="en-US" sz="8800" dirty="0" smtClean="0"/>
              <a:t>___ und </a:t>
            </a:r>
            <a:r>
              <a:rPr lang="en-US" sz="8800" dirty="0" err="1" smtClean="0"/>
              <a:t>sehr</a:t>
            </a:r>
            <a:r>
              <a:rPr lang="en-US" sz="8800" dirty="0" smtClean="0"/>
              <a:t> </a:t>
            </a:r>
            <a:r>
              <a:rPr lang="en-US" sz="8800" dirty="0" err="1" smtClean="0"/>
              <a:t>hei</a:t>
            </a:r>
            <a:r>
              <a:rPr lang="el-GR" sz="8800" dirty="0" smtClean="0"/>
              <a:t>β</a:t>
            </a:r>
            <a:r>
              <a:rPr lang="en-US" sz="8800" dirty="0" smtClean="0"/>
              <a:t>___.</a:t>
            </a:r>
            <a:endParaRPr lang="en-US" sz="8800" dirty="0"/>
          </a:p>
        </p:txBody>
      </p:sp>
      <p:sp>
        <p:nvSpPr>
          <p:cNvPr id="4" name="TextBox 3"/>
          <p:cNvSpPr txBox="1"/>
          <p:nvPr/>
        </p:nvSpPr>
        <p:spPr>
          <a:xfrm>
            <a:off x="1981200" y="1295400"/>
            <a:ext cx="3733800" cy="1323439"/>
          </a:xfrm>
          <a:prstGeom prst="rect">
            <a:avLst/>
          </a:prstGeom>
          <a:noFill/>
        </p:spPr>
        <p:txBody>
          <a:bodyPr wrap="square" rtlCol="0">
            <a:spAutoFit/>
          </a:bodyPr>
          <a:lstStyle/>
          <a:p>
            <a:r>
              <a:rPr lang="en-US" sz="8000" dirty="0" err="1" smtClean="0">
                <a:solidFill>
                  <a:srgbClr val="FF0000"/>
                </a:solidFill>
              </a:rPr>
              <a:t>er</a:t>
            </a:r>
            <a:endParaRPr lang="en-US" sz="8000" dirty="0">
              <a:solidFill>
                <a:srgbClr val="FF0000"/>
              </a:solidFill>
            </a:endParaRPr>
          </a:p>
        </p:txBody>
      </p:sp>
    </p:spTree>
    <p:extLst>
      <p:ext uri="{BB962C8B-B14F-4D97-AF65-F5344CB8AC3E}">
        <p14:creationId xmlns:p14="http://schemas.microsoft.com/office/powerpoint/2010/main" val="2233574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686800" cy="4572000"/>
          </a:xfrm>
        </p:spPr>
        <p:txBody>
          <a:bodyPr>
            <a:noAutofit/>
          </a:bodyPr>
          <a:lstStyle/>
          <a:p>
            <a:r>
              <a:rPr lang="en-US" sz="8800" dirty="0" err="1" smtClean="0"/>
              <a:t>Sie</a:t>
            </a:r>
            <a:r>
              <a:rPr lang="en-US" sz="8800" dirty="0" smtClean="0"/>
              <a:t> muss _______ (her) </a:t>
            </a:r>
            <a:r>
              <a:rPr lang="en-US" sz="8800" dirty="0" err="1" smtClean="0"/>
              <a:t>teur</a:t>
            </a:r>
            <a:r>
              <a:rPr lang="en-US" sz="8800" dirty="0" smtClean="0"/>
              <a:t>__ </a:t>
            </a:r>
            <a:r>
              <a:rPr lang="en-US" sz="8800" dirty="0" err="1" smtClean="0"/>
              <a:t>Rechnung</a:t>
            </a:r>
            <a:r>
              <a:rPr lang="en-US" sz="8800" dirty="0" smtClean="0"/>
              <a:t> </a:t>
            </a:r>
            <a:r>
              <a:rPr lang="en-US" sz="8800" dirty="0" smtClean="0"/>
              <a:t>(f) </a:t>
            </a:r>
            <a:r>
              <a:rPr lang="en-US" sz="8800" dirty="0" err="1" smtClean="0"/>
              <a:t>zahlen</a:t>
            </a:r>
            <a:r>
              <a:rPr lang="en-US" sz="8800" dirty="0" smtClean="0"/>
              <a:t>.</a:t>
            </a:r>
            <a:endParaRPr lang="en-US" sz="8800" dirty="0"/>
          </a:p>
        </p:txBody>
      </p:sp>
      <p:sp>
        <p:nvSpPr>
          <p:cNvPr id="4" name="TextBox 3"/>
          <p:cNvSpPr txBox="1"/>
          <p:nvPr/>
        </p:nvSpPr>
        <p:spPr>
          <a:xfrm>
            <a:off x="5181600" y="557480"/>
            <a:ext cx="3733800" cy="1323439"/>
          </a:xfrm>
          <a:prstGeom prst="rect">
            <a:avLst/>
          </a:prstGeom>
          <a:noFill/>
        </p:spPr>
        <p:txBody>
          <a:bodyPr wrap="square" rtlCol="0">
            <a:spAutoFit/>
          </a:bodyPr>
          <a:lstStyle/>
          <a:p>
            <a:r>
              <a:rPr lang="en-US" sz="8000" dirty="0" err="1" smtClean="0">
                <a:solidFill>
                  <a:srgbClr val="FF0000"/>
                </a:solidFill>
              </a:rPr>
              <a:t>ihre</a:t>
            </a:r>
            <a:endParaRPr lang="en-US" sz="8000" dirty="0">
              <a:solidFill>
                <a:srgbClr val="FF0000"/>
              </a:solidFill>
            </a:endParaRPr>
          </a:p>
        </p:txBody>
      </p:sp>
      <p:sp>
        <p:nvSpPr>
          <p:cNvPr id="5" name="TextBox 4"/>
          <p:cNvSpPr txBox="1"/>
          <p:nvPr/>
        </p:nvSpPr>
        <p:spPr>
          <a:xfrm>
            <a:off x="6477000" y="1880919"/>
            <a:ext cx="3733800" cy="1323439"/>
          </a:xfrm>
          <a:prstGeom prst="rect">
            <a:avLst/>
          </a:prstGeom>
          <a:noFill/>
        </p:spPr>
        <p:txBody>
          <a:bodyPr wrap="square" rtlCol="0">
            <a:spAutoFit/>
          </a:bodyPr>
          <a:lstStyle/>
          <a:p>
            <a:r>
              <a:rPr lang="en-US" sz="8000" dirty="0" smtClean="0">
                <a:solidFill>
                  <a:srgbClr val="FF0000"/>
                </a:solidFill>
              </a:rPr>
              <a:t>e</a:t>
            </a:r>
            <a:endParaRPr lang="en-US" sz="8000" dirty="0">
              <a:solidFill>
                <a:srgbClr val="FF0000"/>
              </a:solidFill>
            </a:endParaRPr>
          </a:p>
        </p:txBody>
      </p:sp>
    </p:spTree>
    <p:extLst>
      <p:ext uri="{BB962C8B-B14F-4D97-AF65-F5344CB8AC3E}">
        <p14:creationId xmlns:p14="http://schemas.microsoft.com/office/powerpoint/2010/main" val="1777957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009239"/>
            <a:ext cx="8458200" cy="2590800"/>
          </a:xfrm>
        </p:spPr>
        <p:txBody>
          <a:bodyPr>
            <a:noAutofit/>
          </a:bodyPr>
          <a:lstStyle/>
          <a:p>
            <a:r>
              <a:rPr lang="en-US" sz="8800" dirty="0" smtClean="0"/>
              <a:t>D___ </a:t>
            </a:r>
            <a:r>
              <a:rPr lang="en-US" sz="8800" dirty="0" err="1" smtClean="0"/>
              <a:t>schwarzhaarig</a:t>
            </a:r>
            <a:r>
              <a:rPr lang="en-US" sz="8800" dirty="0" smtClean="0"/>
              <a:t>___ Mann </a:t>
            </a:r>
            <a:r>
              <a:rPr lang="en-US" sz="8800" dirty="0" err="1" smtClean="0"/>
              <a:t>ist</a:t>
            </a:r>
            <a:r>
              <a:rPr lang="en-US" sz="8800" dirty="0" smtClean="0"/>
              <a:t> </a:t>
            </a:r>
            <a:r>
              <a:rPr lang="en-US" sz="8800" dirty="0" err="1" smtClean="0"/>
              <a:t>mein</a:t>
            </a:r>
            <a:r>
              <a:rPr lang="en-US" sz="8800" dirty="0" smtClean="0"/>
              <a:t> </a:t>
            </a:r>
            <a:r>
              <a:rPr lang="en-US" sz="8800" dirty="0" err="1" smtClean="0"/>
              <a:t>Onkel</a:t>
            </a:r>
            <a:r>
              <a:rPr lang="en-US" sz="8800" dirty="0" smtClean="0"/>
              <a:t>.</a:t>
            </a:r>
            <a:endParaRPr lang="en-US" sz="8800" dirty="0"/>
          </a:p>
        </p:txBody>
      </p:sp>
      <p:sp>
        <p:nvSpPr>
          <p:cNvPr id="4" name="TextBox 3"/>
          <p:cNvSpPr txBox="1"/>
          <p:nvPr/>
        </p:nvSpPr>
        <p:spPr>
          <a:xfrm>
            <a:off x="4038600" y="657760"/>
            <a:ext cx="3733800" cy="1323439"/>
          </a:xfrm>
          <a:prstGeom prst="rect">
            <a:avLst/>
          </a:prstGeom>
          <a:noFill/>
        </p:spPr>
        <p:txBody>
          <a:bodyPr wrap="square" rtlCol="0">
            <a:spAutoFit/>
          </a:bodyPr>
          <a:lstStyle/>
          <a:p>
            <a:r>
              <a:rPr lang="en-US" sz="8000" dirty="0" err="1" smtClean="0">
                <a:solidFill>
                  <a:srgbClr val="FF0000"/>
                </a:solidFill>
              </a:rPr>
              <a:t>er</a:t>
            </a:r>
            <a:endParaRPr lang="en-US" sz="8000" dirty="0">
              <a:solidFill>
                <a:srgbClr val="FF0000"/>
              </a:solidFill>
            </a:endParaRPr>
          </a:p>
        </p:txBody>
      </p:sp>
      <p:sp>
        <p:nvSpPr>
          <p:cNvPr id="5" name="TextBox 4"/>
          <p:cNvSpPr txBox="1"/>
          <p:nvPr/>
        </p:nvSpPr>
        <p:spPr>
          <a:xfrm>
            <a:off x="6934200" y="1981200"/>
            <a:ext cx="3733800" cy="1323439"/>
          </a:xfrm>
          <a:prstGeom prst="rect">
            <a:avLst/>
          </a:prstGeom>
          <a:noFill/>
        </p:spPr>
        <p:txBody>
          <a:bodyPr wrap="square" rtlCol="0">
            <a:spAutoFit/>
          </a:bodyPr>
          <a:lstStyle/>
          <a:p>
            <a:r>
              <a:rPr lang="en-US" sz="8000" dirty="0" smtClean="0">
                <a:solidFill>
                  <a:srgbClr val="FF0000"/>
                </a:solidFill>
              </a:rPr>
              <a:t>e</a:t>
            </a:r>
            <a:endParaRPr lang="en-US" sz="8000" dirty="0">
              <a:solidFill>
                <a:srgbClr val="FF0000"/>
              </a:solidFill>
            </a:endParaRPr>
          </a:p>
        </p:txBody>
      </p:sp>
    </p:spTree>
    <p:extLst>
      <p:ext uri="{BB962C8B-B14F-4D97-AF65-F5344CB8AC3E}">
        <p14:creationId xmlns:p14="http://schemas.microsoft.com/office/powerpoint/2010/main" val="2576207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652319"/>
            <a:ext cx="8534400" cy="2590800"/>
          </a:xfrm>
        </p:spPr>
        <p:txBody>
          <a:bodyPr>
            <a:noAutofit/>
          </a:bodyPr>
          <a:lstStyle/>
          <a:p>
            <a:r>
              <a:rPr lang="en-US" sz="8800" dirty="0" err="1" smtClean="0"/>
              <a:t>Ist</a:t>
            </a:r>
            <a:r>
              <a:rPr lang="en-US" sz="8800" dirty="0" smtClean="0"/>
              <a:t> das _______ (your formal) </a:t>
            </a:r>
            <a:r>
              <a:rPr lang="en-US" sz="8800" dirty="0" err="1" smtClean="0"/>
              <a:t>klein</a:t>
            </a:r>
            <a:r>
              <a:rPr lang="en-US" sz="8800" dirty="0" smtClean="0"/>
              <a:t>___ </a:t>
            </a:r>
            <a:r>
              <a:rPr lang="en-US" sz="8800" dirty="0" err="1" smtClean="0"/>
              <a:t>Radiergummi</a:t>
            </a:r>
            <a:r>
              <a:rPr lang="en-US" sz="8800" dirty="0" smtClean="0"/>
              <a:t> (n)?</a:t>
            </a:r>
            <a:endParaRPr lang="en-US" sz="8800" dirty="0"/>
          </a:p>
        </p:txBody>
      </p:sp>
      <p:sp>
        <p:nvSpPr>
          <p:cNvPr id="4" name="TextBox 3"/>
          <p:cNvSpPr txBox="1"/>
          <p:nvPr/>
        </p:nvSpPr>
        <p:spPr>
          <a:xfrm>
            <a:off x="4378036" y="321953"/>
            <a:ext cx="3733800" cy="1323439"/>
          </a:xfrm>
          <a:prstGeom prst="rect">
            <a:avLst/>
          </a:prstGeom>
          <a:noFill/>
        </p:spPr>
        <p:txBody>
          <a:bodyPr wrap="square" rtlCol="0">
            <a:spAutoFit/>
          </a:bodyPr>
          <a:lstStyle/>
          <a:p>
            <a:r>
              <a:rPr lang="en-US" sz="8000" dirty="0" err="1" smtClean="0">
                <a:solidFill>
                  <a:srgbClr val="FF0000"/>
                </a:solidFill>
              </a:rPr>
              <a:t>IhrX</a:t>
            </a:r>
            <a:endParaRPr lang="en-US" sz="8000" dirty="0">
              <a:solidFill>
                <a:srgbClr val="FF0000"/>
              </a:solidFill>
            </a:endParaRPr>
          </a:p>
        </p:txBody>
      </p:sp>
      <p:sp>
        <p:nvSpPr>
          <p:cNvPr id="5" name="TextBox 4"/>
          <p:cNvSpPr txBox="1"/>
          <p:nvPr/>
        </p:nvSpPr>
        <p:spPr>
          <a:xfrm>
            <a:off x="4724400" y="2895600"/>
            <a:ext cx="3733800" cy="1323439"/>
          </a:xfrm>
          <a:prstGeom prst="rect">
            <a:avLst/>
          </a:prstGeom>
          <a:noFill/>
        </p:spPr>
        <p:txBody>
          <a:bodyPr wrap="square" rtlCol="0">
            <a:spAutoFit/>
          </a:bodyPr>
          <a:lstStyle/>
          <a:p>
            <a:r>
              <a:rPr lang="en-US" sz="8000" dirty="0" err="1" smtClean="0">
                <a:solidFill>
                  <a:srgbClr val="FF0000"/>
                </a:solidFill>
              </a:rPr>
              <a:t>es</a:t>
            </a:r>
            <a:endParaRPr lang="en-US" sz="8000" dirty="0">
              <a:solidFill>
                <a:srgbClr val="FF0000"/>
              </a:solidFill>
            </a:endParaRPr>
          </a:p>
        </p:txBody>
      </p:sp>
    </p:spTree>
    <p:extLst>
      <p:ext uri="{BB962C8B-B14F-4D97-AF65-F5344CB8AC3E}">
        <p14:creationId xmlns:p14="http://schemas.microsoft.com/office/powerpoint/2010/main" val="419724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499919"/>
            <a:ext cx="8534400" cy="3352800"/>
          </a:xfrm>
        </p:spPr>
        <p:txBody>
          <a:bodyPr>
            <a:noAutofit/>
          </a:bodyPr>
          <a:lstStyle/>
          <a:p>
            <a:r>
              <a:rPr lang="en-US" sz="8800" dirty="0" err="1" smtClean="0"/>
              <a:t>Er</a:t>
            </a:r>
            <a:r>
              <a:rPr lang="en-US" sz="8800" dirty="0" smtClean="0"/>
              <a:t> </a:t>
            </a:r>
            <a:r>
              <a:rPr lang="en-US" sz="8800" dirty="0" err="1" smtClean="0"/>
              <a:t>isst</a:t>
            </a:r>
            <a:r>
              <a:rPr lang="en-US" sz="8800" dirty="0" smtClean="0"/>
              <a:t> _______ (your plural) </a:t>
            </a:r>
            <a:r>
              <a:rPr lang="en-US" sz="8800" dirty="0" err="1" smtClean="0"/>
              <a:t>lecker</a:t>
            </a:r>
            <a:r>
              <a:rPr lang="en-US" sz="8800" dirty="0" smtClean="0"/>
              <a:t>___ Hamburger </a:t>
            </a:r>
            <a:r>
              <a:rPr lang="en-US" sz="8800" dirty="0" err="1" smtClean="0"/>
              <a:t>gern</a:t>
            </a:r>
            <a:r>
              <a:rPr lang="en-US" sz="8800" dirty="0" smtClean="0"/>
              <a:t>.</a:t>
            </a:r>
            <a:endParaRPr lang="en-US" sz="8800" dirty="0"/>
          </a:p>
        </p:txBody>
      </p:sp>
      <p:sp>
        <p:nvSpPr>
          <p:cNvPr id="4" name="TextBox 3"/>
          <p:cNvSpPr txBox="1"/>
          <p:nvPr/>
        </p:nvSpPr>
        <p:spPr>
          <a:xfrm>
            <a:off x="4239491" y="533400"/>
            <a:ext cx="3733800" cy="1323439"/>
          </a:xfrm>
          <a:prstGeom prst="rect">
            <a:avLst/>
          </a:prstGeom>
          <a:noFill/>
        </p:spPr>
        <p:txBody>
          <a:bodyPr wrap="square" rtlCol="0">
            <a:spAutoFit/>
          </a:bodyPr>
          <a:lstStyle/>
          <a:p>
            <a:r>
              <a:rPr lang="en-US" sz="8000" dirty="0" err="1" smtClean="0">
                <a:solidFill>
                  <a:srgbClr val="FF0000"/>
                </a:solidFill>
              </a:rPr>
              <a:t>euren</a:t>
            </a:r>
            <a:endParaRPr lang="en-US" sz="8000" dirty="0">
              <a:solidFill>
                <a:srgbClr val="FF0000"/>
              </a:solidFill>
            </a:endParaRPr>
          </a:p>
        </p:txBody>
      </p:sp>
      <p:sp>
        <p:nvSpPr>
          <p:cNvPr id="5" name="TextBox 4"/>
          <p:cNvSpPr txBox="1"/>
          <p:nvPr/>
        </p:nvSpPr>
        <p:spPr>
          <a:xfrm>
            <a:off x="5181600" y="3200400"/>
            <a:ext cx="3733800" cy="1323439"/>
          </a:xfrm>
          <a:prstGeom prst="rect">
            <a:avLst/>
          </a:prstGeom>
          <a:noFill/>
        </p:spPr>
        <p:txBody>
          <a:bodyPr wrap="square" rtlCol="0">
            <a:spAutoFit/>
          </a:bodyPr>
          <a:lstStyle/>
          <a:p>
            <a:r>
              <a:rPr lang="en-US" sz="8000" dirty="0" err="1" smtClean="0">
                <a:solidFill>
                  <a:srgbClr val="FF0000"/>
                </a:solidFill>
              </a:rPr>
              <a:t>en</a:t>
            </a:r>
            <a:endParaRPr lang="en-US" sz="8000" dirty="0">
              <a:solidFill>
                <a:srgbClr val="FF0000"/>
              </a:solidFill>
            </a:endParaRPr>
          </a:p>
        </p:txBody>
      </p:sp>
    </p:spTree>
    <p:extLst>
      <p:ext uri="{BB962C8B-B14F-4D97-AF65-F5344CB8AC3E}">
        <p14:creationId xmlns:p14="http://schemas.microsoft.com/office/powerpoint/2010/main" val="3629644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752600"/>
            <a:ext cx="8534400" cy="3352800"/>
          </a:xfrm>
        </p:spPr>
        <p:txBody>
          <a:bodyPr>
            <a:noAutofit/>
          </a:bodyPr>
          <a:lstStyle/>
          <a:p>
            <a:r>
              <a:rPr lang="en-US" sz="8800" dirty="0" smtClean="0"/>
              <a:t>D___ </a:t>
            </a:r>
            <a:r>
              <a:rPr lang="en-US" sz="8800" dirty="0" err="1" smtClean="0"/>
              <a:t>nett</a:t>
            </a:r>
            <a:r>
              <a:rPr lang="en-US" sz="8800" dirty="0" smtClean="0"/>
              <a:t>___ </a:t>
            </a:r>
            <a:r>
              <a:rPr lang="en-US" sz="8800" dirty="0" err="1" smtClean="0"/>
              <a:t>Schwägerin</a:t>
            </a:r>
            <a:r>
              <a:rPr lang="en-US" sz="8800" dirty="0" smtClean="0"/>
              <a:t> </a:t>
            </a:r>
            <a:r>
              <a:rPr lang="en-US" sz="8800" dirty="0" err="1" smtClean="0"/>
              <a:t>hilft</a:t>
            </a:r>
            <a:r>
              <a:rPr lang="en-US" sz="8800" dirty="0" smtClean="0"/>
              <a:t> </a:t>
            </a:r>
            <a:r>
              <a:rPr lang="en-US" sz="8800" dirty="0" err="1" smtClean="0"/>
              <a:t>mir</a:t>
            </a:r>
            <a:r>
              <a:rPr lang="en-US" sz="8800" dirty="0" smtClean="0"/>
              <a:t> </a:t>
            </a:r>
            <a:r>
              <a:rPr lang="en-US" sz="8800" dirty="0" err="1" smtClean="0"/>
              <a:t>mir</a:t>
            </a:r>
            <a:r>
              <a:rPr lang="en-US" sz="8800" dirty="0" smtClean="0"/>
              <a:t> </a:t>
            </a:r>
            <a:r>
              <a:rPr lang="en-US" sz="8800" dirty="0" err="1" smtClean="0"/>
              <a:t>Hausaufgaben</a:t>
            </a:r>
            <a:r>
              <a:rPr lang="en-US" sz="8800" dirty="0" smtClean="0"/>
              <a:t>.</a:t>
            </a:r>
            <a:endParaRPr lang="en-US" sz="8800" dirty="0"/>
          </a:p>
        </p:txBody>
      </p:sp>
      <p:sp>
        <p:nvSpPr>
          <p:cNvPr id="4" name="TextBox 3"/>
          <p:cNvSpPr txBox="1"/>
          <p:nvPr/>
        </p:nvSpPr>
        <p:spPr>
          <a:xfrm>
            <a:off x="2209800" y="762000"/>
            <a:ext cx="3733800" cy="1323439"/>
          </a:xfrm>
          <a:prstGeom prst="rect">
            <a:avLst/>
          </a:prstGeom>
          <a:noFill/>
        </p:spPr>
        <p:txBody>
          <a:bodyPr wrap="square" rtlCol="0">
            <a:spAutoFit/>
          </a:bodyPr>
          <a:lstStyle/>
          <a:p>
            <a:r>
              <a:rPr lang="en-US" sz="8000" dirty="0" err="1" smtClean="0">
                <a:solidFill>
                  <a:srgbClr val="FF0000"/>
                </a:solidFill>
              </a:rPr>
              <a:t>ie</a:t>
            </a:r>
            <a:endParaRPr lang="en-US" sz="8000" dirty="0">
              <a:solidFill>
                <a:srgbClr val="FF0000"/>
              </a:solidFill>
            </a:endParaRPr>
          </a:p>
        </p:txBody>
      </p:sp>
      <p:sp>
        <p:nvSpPr>
          <p:cNvPr id="5" name="TextBox 4"/>
          <p:cNvSpPr txBox="1"/>
          <p:nvPr/>
        </p:nvSpPr>
        <p:spPr>
          <a:xfrm>
            <a:off x="5974080" y="792480"/>
            <a:ext cx="3733800" cy="1323439"/>
          </a:xfrm>
          <a:prstGeom prst="rect">
            <a:avLst/>
          </a:prstGeom>
          <a:noFill/>
        </p:spPr>
        <p:txBody>
          <a:bodyPr wrap="square" rtlCol="0">
            <a:spAutoFit/>
          </a:bodyPr>
          <a:lstStyle/>
          <a:p>
            <a:r>
              <a:rPr lang="en-US" sz="8000" dirty="0" smtClean="0">
                <a:solidFill>
                  <a:srgbClr val="FF0000"/>
                </a:solidFill>
              </a:rPr>
              <a:t>e</a:t>
            </a:r>
            <a:endParaRPr lang="en-US" sz="8000" dirty="0">
              <a:solidFill>
                <a:srgbClr val="FF0000"/>
              </a:solidFill>
            </a:endParaRPr>
          </a:p>
        </p:txBody>
      </p:sp>
    </p:spTree>
    <p:extLst>
      <p:ext uri="{BB962C8B-B14F-4D97-AF65-F5344CB8AC3E}">
        <p14:creationId xmlns:p14="http://schemas.microsoft.com/office/powerpoint/2010/main" val="4252021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295400"/>
            <a:ext cx="8686800" cy="3810000"/>
          </a:xfrm>
        </p:spPr>
        <p:txBody>
          <a:bodyPr>
            <a:noAutofit/>
          </a:bodyPr>
          <a:lstStyle/>
          <a:p>
            <a:r>
              <a:rPr lang="en-US" sz="8800" dirty="0" err="1" smtClean="0"/>
              <a:t>Hier</a:t>
            </a:r>
            <a:r>
              <a:rPr lang="en-US" sz="8800" dirty="0" smtClean="0"/>
              <a:t> </a:t>
            </a:r>
            <a:r>
              <a:rPr lang="en-US" sz="8800" dirty="0" err="1" smtClean="0"/>
              <a:t>sind</a:t>
            </a:r>
            <a:r>
              <a:rPr lang="en-US" sz="8800" dirty="0" smtClean="0"/>
              <a:t> ____ (my) </a:t>
            </a:r>
            <a:r>
              <a:rPr lang="en-US" sz="8800" dirty="0" smtClean="0"/>
              <a:t>toll___ </a:t>
            </a:r>
            <a:r>
              <a:rPr lang="en-US" sz="8800" dirty="0" err="1" smtClean="0"/>
              <a:t>Schwester</a:t>
            </a:r>
            <a:r>
              <a:rPr lang="en-US" sz="8800" dirty="0" smtClean="0"/>
              <a:t> </a:t>
            </a:r>
            <a:r>
              <a:rPr lang="en-US" sz="8800" dirty="0" smtClean="0"/>
              <a:t>Heike und Kirsten.</a:t>
            </a:r>
            <a:endParaRPr lang="en-US" sz="8800" dirty="0"/>
          </a:p>
        </p:txBody>
      </p:sp>
      <p:sp>
        <p:nvSpPr>
          <p:cNvPr id="4" name="TextBox 3"/>
          <p:cNvSpPr txBox="1"/>
          <p:nvPr/>
        </p:nvSpPr>
        <p:spPr>
          <a:xfrm>
            <a:off x="5410200" y="533400"/>
            <a:ext cx="3733800" cy="1323439"/>
          </a:xfrm>
          <a:prstGeom prst="rect">
            <a:avLst/>
          </a:prstGeom>
          <a:noFill/>
        </p:spPr>
        <p:txBody>
          <a:bodyPr wrap="square" rtlCol="0">
            <a:spAutoFit/>
          </a:bodyPr>
          <a:lstStyle/>
          <a:p>
            <a:r>
              <a:rPr lang="en-US" sz="8000" dirty="0" err="1" smtClean="0">
                <a:solidFill>
                  <a:srgbClr val="FF0000"/>
                </a:solidFill>
              </a:rPr>
              <a:t>meine</a:t>
            </a:r>
            <a:endParaRPr lang="en-US" sz="8000" dirty="0">
              <a:solidFill>
                <a:srgbClr val="FF0000"/>
              </a:solidFill>
            </a:endParaRPr>
          </a:p>
        </p:txBody>
      </p:sp>
      <p:sp>
        <p:nvSpPr>
          <p:cNvPr id="5" name="TextBox 4"/>
          <p:cNvSpPr txBox="1"/>
          <p:nvPr/>
        </p:nvSpPr>
        <p:spPr>
          <a:xfrm>
            <a:off x="5638800" y="1856839"/>
            <a:ext cx="3733800" cy="1323439"/>
          </a:xfrm>
          <a:prstGeom prst="rect">
            <a:avLst/>
          </a:prstGeom>
          <a:noFill/>
        </p:spPr>
        <p:txBody>
          <a:bodyPr wrap="square" rtlCol="0">
            <a:spAutoFit/>
          </a:bodyPr>
          <a:lstStyle/>
          <a:p>
            <a:r>
              <a:rPr lang="en-US" sz="8000" dirty="0" err="1" smtClean="0">
                <a:solidFill>
                  <a:srgbClr val="FF0000"/>
                </a:solidFill>
              </a:rPr>
              <a:t>en</a:t>
            </a:r>
            <a:endParaRPr lang="en-US" sz="8000" dirty="0">
              <a:solidFill>
                <a:srgbClr val="FF0000"/>
              </a:solidFill>
            </a:endParaRPr>
          </a:p>
        </p:txBody>
      </p:sp>
    </p:spTree>
    <p:extLst>
      <p:ext uri="{BB962C8B-B14F-4D97-AF65-F5344CB8AC3E}">
        <p14:creationId xmlns:p14="http://schemas.microsoft.com/office/powerpoint/2010/main" val="1458466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lstStyle/>
          <a:p>
            <a:r>
              <a:rPr lang="en-US" dirty="0" smtClean="0"/>
              <a:t>We will do some of these in class.  If you find you need additional practice, play the slideshow on your own and quiz yourself as you go.  You will have access to a blank chart for your quiz.</a:t>
            </a:r>
            <a:endParaRPr lang="en-US" dirty="0"/>
          </a:p>
        </p:txBody>
      </p:sp>
    </p:spTree>
    <p:extLst>
      <p:ext uri="{BB962C8B-B14F-4D97-AF65-F5344CB8AC3E}">
        <p14:creationId xmlns:p14="http://schemas.microsoft.com/office/powerpoint/2010/main" val="3721065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371600"/>
            <a:ext cx="9372600" cy="3352800"/>
          </a:xfrm>
        </p:spPr>
        <p:txBody>
          <a:bodyPr>
            <a:noAutofit/>
          </a:bodyPr>
          <a:lstStyle/>
          <a:p>
            <a:r>
              <a:rPr lang="en-US" sz="8800" dirty="0" smtClean="0"/>
              <a:t>Wo hast du _______ </a:t>
            </a:r>
            <a:r>
              <a:rPr lang="en-US" dirty="0" smtClean="0"/>
              <a:t>(your) </a:t>
            </a:r>
            <a:r>
              <a:rPr lang="en-US" sz="8800" dirty="0" err="1" smtClean="0"/>
              <a:t>blau</a:t>
            </a:r>
            <a:r>
              <a:rPr lang="en-US" sz="8800" dirty="0" smtClean="0"/>
              <a:t>___ </a:t>
            </a:r>
            <a:r>
              <a:rPr lang="en-US" sz="8800" dirty="0" err="1" smtClean="0"/>
              <a:t>Kuli</a:t>
            </a:r>
            <a:r>
              <a:rPr lang="en-US" sz="8800" dirty="0" smtClean="0"/>
              <a:t> </a:t>
            </a:r>
            <a:r>
              <a:rPr lang="en-US" dirty="0"/>
              <a:t/>
            </a:r>
            <a:br>
              <a:rPr lang="en-US" dirty="0"/>
            </a:br>
            <a:r>
              <a:rPr lang="en-US" dirty="0" smtClean="0"/>
              <a:t> </a:t>
            </a:r>
            <a:r>
              <a:rPr lang="en-US" sz="8800" dirty="0" err="1" smtClean="0"/>
              <a:t>getan</a:t>
            </a:r>
            <a:r>
              <a:rPr lang="en-US" sz="8800" dirty="0" smtClean="0"/>
              <a:t> </a:t>
            </a:r>
            <a:r>
              <a:rPr lang="en-US" dirty="0" smtClean="0"/>
              <a:t>(have placed)?</a:t>
            </a:r>
            <a:endParaRPr lang="en-US" dirty="0"/>
          </a:p>
        </p:txBody>
      </p:sp>
      <p:sp>
        <p:nvSpPr>
          <p:cNvPr id="4" name="TextBox 3"/>
          <p:cNvSpPr txBox="1"/>
          <p:nvPr/>
        </p:nvSpPr>
        <p:spPr>
          <a:xfrm>
            <a:off x="1905000" y="1568862"/>
            <a:ext cx="3733800" cy="1323439"/>
          </a:xfrm>
          <a:prstGeom prst="rect">
            <a:avLst/>
          </a:prstGeom>
          <a:noFill/>
        </p:spPr>
        <p:txBody>
          <a:bodyPr wrap="square" rtlCol="0">
            <a:spAutoFit/>
          </a:bodyPr>
          <a:lstStyle/>
          <a:p>
            <a:r>
              <a:rPr lang="en-US" sz="8000" dirty="0" err="1" smtClean="0">
                <a:solidFill>
                  <a:srgbClr val="FF0000"/>
                </a:solidFill>
              </a:rPr>
              <a:t>deinen</a:t>
            </a:r>
            <a:endParaRPr lang="en-US" sz="8000" dirty="0">
              <a:solidFill>
                <a:srgbClr val="FF0000"/>
              </a:solidFill>
            </a:endParaRPr>
          </a:p>
        </p:txBody>
      </p:sp>
      <p:sp>
        <p:nvSpPr>
          <p:cNvPr id="5" name="TextBox 4"/>
          <p:cNvSpPr txBox="1"/>
          <p:nvPr/>
        </p:nvSpPr>
        <p:spPr>
          <a:xfrm>
            <a:off x="3657600" y="3048000"/>
            <a:ext cx="3733800" cy="1323439"/>
          </a:xfrm>
          <a:prstGeom prst="rect">
            <a:avLst/>
          </a:prstGeom>
          <a:noFill/>
        </p:spPr>
        <p:txBody>
          <a:bodyPr wrap="square" rtlCol="0">
            <a:spAutoFit/>
          </a:bodyPr>
          <a:lstStyle/>
          <a:p>
            <a:r>
              <a:rPr lang="en-US" sz="8000" dirty="0" err="1" smtClean="0">
                <a:solidFill>
                  <a:srgbClr val="FF0000"/>
                </a:solidFill>
              </a:rPr>
              <a:t>en</a:t>
            </a:r>
            <a:endParaRPr lang="en-US" sz="8000" dirty="0">
              <a:solidFill>
                <a:srgbClr val="FF0000"/>
              </a:solidFill>
            </a:endParaRPr>
          </a:p>
        </p:txBody>
      </p:sp>
    </p:spTree>
    <p:extLst>
      <p:ext uri="{BB962C8B-B14F-4D97-AF65-F5344CB8AC3E}">
        <p14:creationId xmlns:p14="http://schemas.microsoft.com/office/powerpoint/2010/main" val="3623339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499919"/>
            <a:ext cx="8534400" cy="3352800"/>
          </a:xfrm>
        </p:spPr>
        <p:txBody>
          <a:bodyPr>
            <a:noAutofit/>
          </a:bodyPr>
          <a:lstStyle/>
          <a:p>
            <a:r>
              <a:rPr lang="en-US" sz="8800" dirty="0" smtClean="0"/>
              <a:t>D___ Hamburger </a:t>
            </a:r>
            <a:r>
              <a:rPr lang="en-US" sz="8800" dirty="0" err="1" smtClean="0"/>
              <a:t>ist</a:t>
            </a:r>
            <a:r>
              <a:rPr lang="en-US" sz="8800" dirty="0" smtClean="0"/>
              <a:t> </a:t>
            </a:r>
            <a:r>
              <a:rPr lang="en-US" sz="8800" dirty="0" err="1" smtClean="0"/>
              <a:t>sehr</a:t>
            </a:r>
            <a:r>
              <a:rPr lang="en-US" sz="8800" dirty="0" smtClean="0"/>
              <a:t> </a:t>
            </a:r>
            <a:r>
              <a:rPr lang="en-US" sz="8800" dirty="0" err="1" smtClean="0"/>
              <a:t>lecker</a:t>
            </a:r>
            <a:r>
              <a:rPr lang="en-US" sz="8800" dirty="0" smtClean="0"/>
              <a:t>___ und </a:t>
            </a:r>
            <a:r>
              <a:rPr lang="en-US" sz="8800" dirty="0" err="1" smtClean="0"/>
              <a:t>ist</a:t>
            </a:r>
            <a:r>
              <a:rPr lang="en-US" sz="8800" dirty="0" smtClean="0"/>
              <a:t> </a:t>
            </a:r>
            <a:r>
              <a:rPr lang="en-US" sz="8800" dirty="0" err="1" smtClean="0"/>
              <a:t>für</a:t>
            </a:r>
            <a:endParaRPr lang="en-US" sz="8800" dirty="0"/>
          </a:p>
        </p:txBody>
      </p:sp>
      <p:sp>
        <p:nvSpPr>
          <p:cNvPr id="4" name="TextBox 3"/>
          <p:cNvSpPr txBox="1"/>
          <p:nvPr/>
        </p:nvSpPr>
        <p:spPr>
          <a:xfrm>
            <a:off x="1432560" y="1195119"/>
            <a:ext cx="3733800" cy="1323439"/>
          </a:xfrm>
          <a:prstGeom prst="rect">
            <a:avLst/>
          </a:prstGeom>
          <a:noFill/>
        </p:spPr>
        <p:txBody>
          <a:bodyPr wrap="square" rtlCol="0">
            <a:spAutoFit/>
          </a:bodyPr>
          <a:lstStyle/>
          <a:p>
            <a:r>
              <a:rPr lang="en-US" sz="8000" dirty="0" err="1" smtClean="0">
                <a:solidFill>
                  <a:srgbClr val="FF0000"/>
                </a:solidFill>
              </a:rPr>
              <a:t>er</a:t>
            </a:r>
            <a:endParaRPr lang="en-US" sz="8000" dirty="0">
              <a:solidFill>
                <a:srgbClr val="FF0000"/>
              </a:solidFill>
            </a:endParaRPr>
          </a:p>
        </p:txBody>
      </p:sp>
    </p:spTree>
    <p:extLst>
      <p:ext uri="{BB962C8B-B14F-4D97-AF65-F5344CB8AC3E}">
        <p14:creationId xmlns:p14="http://schemas.microsoft.com/office/powerpoint/2010/main" val="1484365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36397"/>
            <a:ext cx="8229600" cy="2590800"/>
          </a:xfrm>
        </p:spPr>
        <p:txBody>
          <a:bodyPr>
            <a:noAutofit/>
          </a:bodyPr>
          <a:lstStyle/>
          <a:p>
            <a:r>
              <a:rPr lang="en-US" sz="8800" dirty="0" err="1" smtClean="0"/>
              <a:t>Sie</a:t>
            </a:r>
            <a:r>
              <a:rPr lang="en-US" sz="8800" dirty="0" smtClean="0"/>
              <a:t> </a:t>
            </a:r>
            <a:r>
              <a:rPr lang="en-US" sz="8800" dirty="0" err="1" smtClean="0"/>
              <a:t>ist</a:t>
            </a:r>
            <a:r>
              <a:rPr lang="en-US" sz="8800" dirty="0" smtClean="0"/>
              <a:t> _______ (his) </a:t>
            </a:r>
            <a:r>
              <a:rPr lang="en-US" sz="8800" dirty="0" err="1" smtClean="0"/>
              <a:t>gro</a:t>
            </a:r>
            <a:r>
              <a:rPr lang="el-GR" sz="8800" dirty="0" smtClean="0"/>
              <a:t>β</a:t>
            </a:r>
            <a:r>
              <a:rPr lang="en-US" sz="8800" dirty="0" smtClean="0"/>
              <a:t>___ </a:t>
            </a:r>
            <a:r>
              <a:rPr lang="en-US" sz="8800" dirty="0" err="1" smtClean="0"/>
              <a:t>Schwester</a:t>
            </a:r>
            <a:r>
              <a:rPr lang="en-US" sz="8800" dirty="0" smtClean="0"/>
              <a:t>.</a:t>
            </a:r>
            <a:endParaRPr lang="en-US" sz="8800" dirty="0"/>
          </a:p>
        </p:txBody>
      </p:sp>
      <p:sp>
        <p:nvSpPr>
          <p:cNvPr id="4" name="TextBox 3"/>
          <p:cNvSpPr txBox="1"/>
          <p:nvPr/>
        </p:nvSpPr>
        <p:spPr>
          <a:xfrm>
            <a:off x="4114800" y="990600"/>
            <a:ext cx="3733800" cy="1323439"/>
          </a:xfrm>
          <a:prstGeom prst="rect">
            <a:avLst/>
          </a:prstGeom>
          <a:noFill/>
        </p:spPr>
        <p:txBody>
          <a:bodyPr wrap="square" rtlCol="0">
            <a:spAutoFit/>
          </a:bodyPr>
          <a:lstStyle/>
          <a:p>
            <a:r>
              <a:rPr lang="en-US" sz="8000" dirty="0">
                <a:solidFill>
                  <a:srgbClr val="FF0000"/>
                </a:solidFill>
              </a:rPr>
              <a:t>s</a:t>
            </a:r>
            <a:r>
              <a:rPr lang="en-US" sz="8000" dirty="0" smtClean="0">
                <a:solidFill>
                  <a:srgbClr val="FF0000"/>
                </a:solidFill>
              </a:rPr>
              <a:t>eine</a:t>
            </a:r>
            <a:endParaRPr lang="en-US" sz="8000" dirty="0">
              <a:solidFill>
                <a:srgbClr val="FF0000"/>
              </a:solidFill>
            </a:endParaRPr>
          </a:p>
        </p:txBody>
      </p:sp>
      <p:sp>
        <p:nvSpPr>
          <p:cNvPr id="5" name="TextBox 4"/>
          <p:cNvSpPr txBox="1"/>
          <p:nvPr/>
        </p:nvSpPr>
        <p:spPr>
          <a:xfrm>
            <a:off x="5867400" y="2286000"/>
            <a:ext cx="3733800" cy="1323439"/>
          </a:xfrm>
          <a:prstGeom prst="rect">
            <a:avLst/>
          </a:prstGeom>
          <a:noFill/>
        </p:spPr>
        <p:txBody>
          <a:bodyPr wrap="square" rtlCol="0">
            <a:spAutoFit/>
          </a:bodyPr>
          <a:lstStyle/>
          <a:p>
            <a:r>
              <a:rPr lang="en-US" sz="8000" dirty="0">
                <a:solidFill>
                  <a:srgbClr val="FF0000"/>
                </a:solidFill>
              </a:rPr>
              <a:t>e</a:t>
            </a:r>
            <a:endParaRPr lang="en-US" sz="8000" dirty="0">
              <a:solidFill>
                <a:srgbClr val="FF0000"/>
              </a:solidFill>
            </a:endParaRPr>
          </a:p>
        </p:txBody>
      </p:sp>
    </p:spTree>
    <p:extLst>
      <p:ext uri="{BB962C8B-B14F-4D97-AF65-F5344CB8AC3E}">
        <p14:creationId xmlns:p14="http://schemas.microsoft.com/office/powerpoint/2010/main" val="880581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67543"/>
            <a:ext cx="8686800" cy="3810000"/>
          </a:xfrm>
        </p:spPr>
        <p:txBody>
          <a:bodyPr>
            <a:noAutofit/>
          </a:bodyPr>
          <a:lstStyle/>
          <a:p>
            <a:r>
              <a:rPr lang="en-US" sz="8800" dirty="0" err="1" smtClean="0"/>
              <a:t>Ist</a:t>
            </a:r>
            <a:r>
              <a:rPr lang="en-US" sz="8800" dirty="0" smtClean="0"/>
              <a:t> das ______ (your) </a:t>
            </a:r>
            <a:r>
              <a:rPr lang="en-US" sz="8800" dirty="0" err="1" smtClean="0"/>
              <a:t>rothaarig</a:t>
            </a:r>
            <a:r>
              <a:rPr lang="en-US" sz="8800" dirty="0" smtClean="0"/>
              <a:t>___ </a:t>
            </a:r>
            <a:r>
              <a:rPr lang="en-US" sz="8800" dirty="0" err="1" smtClean="0"/>
              <a:t>Tante</a:t>
            </a:r>
            <a:r>
              <a:rPr lang="en-US" sz="8800" dirty="0" smtClean="0"/>
              <a:t>?</a:t>
            </a:r>
            <a:endParaRPr lang="en-US" sz="8800" dirty="0"/>
          </a:p>
        </p:txBody>
      </p:sp>
      <p:sp>
        <p:nvSpPr>
          <p:cNvPr id="4" name="TextBox 3"/>
          <p:cNvSpPr txBox="1"/>
          <p:nvPr/>
        </p:nvSpPr>
        <p:spPr>
          <a:xfrm>
            <a:off x="4648200" y="762000"/>
            <a:ext cx="3733800" cy="1323439"/>
          </a:xfrm>
          <a:prstGeom prst="rect">
            <a:avLst/>
          </a:prstGeom>
          <a:noFill/>
        </p:spPr>
        <p:txBody>
          <a:bodyPr wrap="square" rtlCol="0">
            <a:spAutoFit/>
          </a:bodyPr>
          <a:lstStyle/>
          <a:p>
            <a:r>
              <a:rPr lang="en-US" sz="8000" dirty="0" err="1" smtClean="0">
                <a:solidFill>
                  <a:srgbClr val="FF0000"/>
                </a:solidFill>
              </a:rPr>
              <a:t>deine</a:t>
            </a:r>
            <a:endParaRPr lang="en-US" sz="8000" dirty="0">
              <a:solidFill>
                <a:srgbClr val="FF0000"/>
              </a:solidFill>
            </a:endParaRPr>
          </a:p>
        </p:txBody>
      </p:sp>
      <p:sp>
        <p:nvSpPr>
          <p:cNvPr id="5" name="TextBox 4"/>
          <p:cNvSpPr txBox="1"/>
          <p:nvPr/>
        </p:nvSpPr>
        <p:spPr>
          <a:xfrm>
            <a:off x="5867400" y="3463636"/>
            <a:ext cx="3733800" cy="1323439"/>
          </a:xfrm>
          <a:prstGeom prst="rect">
            <a:avLst/>
          </a:prstGeom>
          <a:noFill/>
        </p:spPr>
        <p:txBody>
          <a:bodyPr wrap="square" rtlCol="0">
            <a:spAutoFit/>
          </a:bodyPr>
          <a:lstStyle/>
          <a:p>
            <a:r>
              <a:rPr lang="en-US" sz="8000" dirty="0">
                <a:solidFill>
                  <a:srgbClr val="FF0000"/>
                </a:solidFill>
              </a:rPr>
              <a:t>e</a:t>
            </a:r>
            <a:endParaRPr lang="en-US" sz="8000" dirty="0">
              <a:solidFill>
                <a:srgbClr val="FF0000"/>
              </a:solidFill>
            </a:endParaRPr>
          </a:p>
        </p:txBody>
      </p:sp>
    </p:spTree>
    <p:extLst>
      <p:ext uri="{BB962C8B-B14F-4D97-AF65-F5344CB8AC3E}">
        <p14:creationId xmlns:p14="http://schemas.microsoft.com/office/powerpoint/2010/main" val="54351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58636"/>
            <a:ext cx="8686800" cy="3810000"/>
          </a:xfrm>
        </p:spPr>
        <p:txBody>
          <a:bodyPr>
            <a:noAutofit/>
          </a:bodyPr>
          <a:lstStyle/>
          <a:p>
            <a:r>
              <a:rPr lang="en-US" sz="8800" dirty="0" smtClean="0"/>
              <a:t>D___ </a:t>
            </a:r>
            <a:r>
              <a:rPr lang="en-US" sz="8800" dirty="0" err="1" smtClean="0"/>
              <a:t>klein</a:t>
            </a:r>
            <a:r>
              <a:rPr lang="en-US" sz="8800" dirty="0" smtClean="0"/>
              <a:t>___ Baby </a:t>
            </a:r>
            <a:r>
              <a:rPr lang="en-US" sz="8800" dirty="0" err="1" smtClean="0"/>
              <a:t>ist</a:t>
            </a:r>
            <a:r>
              <a:rPr lang="en-US" sz="8800" dirty="0" smtClean="0"/>
              <a:t> </a:t>
            </a:r>
            <a:r>
              <a:rPr lang="en-US" sz="8800" dirty="0" err="1" smtClean="0"/>
              <a:t>ihr</a:t>
            </a:r>
            <a:r>
              <a:rPr lang="en-US" sz="8800" dirty="0" smtClean="0"/>
              <a:t> </a:t>
            </a:r>
            <a:r>
              <a:rPr lang="en-US" sz="8800" dirty="0" err="1" smtClean="0"/>
              <a:t>Enkelkind</a:t>
            </a:r>
            <a:r>
              <a:rPr lang="en-US" sz="8800" dirty="0" smtClean="0"/>
              <a:t>?</a:t>
            </a:r>
            <a:endParaRPr lang="en-US" sz="8800" dirty="0"/>
          </a:p>
        </p:txBody>
      </p:sp>
      <p:sp>
        <p:nvSpPr>
          <p:cNvPr id="4" name="TextBox 3"/>
          <p:cNvSpPr txBox="1"/>
          <p:nvPr/>
        </p:nvSpPr>
        <p:spPr>
          <a:xfrm>
            <a:off x="2133600" y="1447800"/>
            <a:ext cx="3733800" cy="1323439"/>
          </a:xfrm>
          <a:prstGeom prst="rect">
            <a:avLst/>
          </a:prstGeom>
          <a:noFill/>
        </p:spPr>
        <p:txBody>
          <a:bodyPr wrap="square" rtlCol="0">
            <a:spAutoFit/>
          </a:bodyPr>
          <a:lstStyle/>
          <a:p>
            <a:r>
              <a:rPr lang="en-US" sz="8000" dirty="0" smtClean="0">
                <a:solidFill>
                  <a:srgbClr val="FF0000"/>
                </a:solidFill>
              </a:rPr>
              <a:t>as</a:t>
            </a:r>
            <a:endParaRPr lang="en-US" sz="8000" dirty="0">
              <a:solidFill>
                <a:srgbClr val="FF0000"/>
              </a:solidFill>
            </a:endParaRPr>
          </a:p>
        </p:txBody>
      </p:sp>
      <p:sp>
        <p:nvSpPr>
          <p:cNvPr id="5" name="TextBox 4"/>
          <p:cNvSpPr txBox="1"/>
          <p:nvPr/>
        </p:nvSpPr>
        <p:spPr>
          <a:xfrm>
            <a:off x="6172200" y="1495961"/>
            <a:ext cx="3733800" cy="1323439"/>
          </a:xfrm>
          <a:prstGeom prst="rect">
            <a:avLst/>
          </a:prstGeom>
          <a:noFill/>
        </p:spPr>
        <p:txBody>
          <a:bodyPr wrap="square" rtlCol="0">
            <a:spAutoFit/>
          </a:bodyPr>
          <a:lstStyle/>
          <a:p>
            <a:r>
              <a:rPr lang="en-US" sz="8000" dirty="0">
                <a:solidFill>
                  <a:srgbClr val="FF0000"/>
                </a:solidFill>
              </a:rPr>
              <a:t>e</a:t>
            </a:r>
            <a:endParaRPr lang="en-US" sz="8000" dirty="0">
              <a:solidFill>
                <a:srgbClr val="FF0000"/>
              </a:solidFill>
            </a:endParaRPr>
          </a:p>
        </p:txBody>
      </p:sp>
    </p:spTree>
    <p:extLst>
      <p:ext uri="{BB962C8B-B14F-4D97-AF65-F5344CB8AC3E}">
        <p14:creationId xmlns:p14="http://schemas.microsoft.com/office/powerpoint/2010/main" val="2988098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828800"/>
            <a:ext cx="8229600" cy="2590800"/>
          </a:xfrm>
        </p:spPr>
        <p:txBody>
          <a:bodyPr>
            <a:noAutofit/>
          </a:bodyPr>
          <a:lstStyle/>
          <a:p>
            <a:r>
              <a:rPr lang="en-US" sz="8800" dirty="0" smtClean="0"/>
              <a:t>Ralf </a:t>
            </a:r>
            <a:r>
              <a:rPr lang="en-US" sz="8800" dirty="0" err="1" smtClean="0"/>
              <a:t>ist</a:t>
            </a:r>
            <a:r>
              <a:rPr lang="en-US" sz="8800" dirty="0" smtClean="0"/>
              <a:t> _______ (her) </a:t>
            </a:r>
            <a:r>
              <a:rPr lang="en-US" sz="8800" dirty="0" err="1" smtClean="0"/>
              <a:t>gemein</a:t>
            </a:r>
            <a:r>
              <a:rPr lang="en-US" sz="8800" dirty="0" smtClean="0"/>
              <a:t>___ Cousin.</a:t>
            </a:r>
            <a:endParaRPr lang="en-US" sz="8800" dirty="0"/>
          </a:p>
        </p:txBody>
      </p:sp>
      <p:sp>
        <p:nvSpPr>
          <p:cNvPr id="4" name="TextBox 3"/>
          <p:cNvSpPr txBox="1"/>
          <p:nvPr/>
        </p:nvSpPr>
        <p:spPr>
          <a:xfrm>
            <a:off x="4495800" y="990600"/>
            <a:ext cx="3733800" cy="1323439"/>
          </a:xfrm>
          <a:prstGeom prst="rect">
            <a:avLst/>
          </a:prstGeom>
          <a:noFill/>
        </p:spPr>
        <p:txBody>
          <a:bodyPr wrap="square" rtlCol="0">
            <a:spAutoFit/>
          </a:bodyPr>
          <a:lstStyle/>
          <a:p>
            <a:r>
              <a:rPr lang="en-US" sz="8000" dirty="0" err="1" smtClean="0">
                <a:solidFill>
                  <a:srgbClr val="FF0000"/>
                </a:solidFill>
              </a:rPr>
              <a:t>ihrX</a:t>
            </a:r>
            <a:endParaRPr lang="en-US" sz="8000" dirty="0">
              <a:solidFill>
                <a:srgbClr val="FF0000"/>
              </a:solidFill>
            </a:endParaRPr>
          </a:p>
        </p:txBody>
      </p:sp>
      <p:sp>
        <p:nvSpPr>
          <p:cNvPr id="5" name="TextBox 4"/>
          <p:cNvSpPr txBox="1"/>
          <p:nvPr/>
        </p:nvSpPr>
        <p:spPr>
          <a:xfrm>
            <a:off x="6553200" y="2362530"/>
            <a:ext cx="3733800" cy="1323439"/>
          </a:xfrm>
          <a:prstGeom prst="rect">
            <a:avLst/>
          </a:prstGeom>
          <a:noFill/>
        </p:spPr>
        <p:txBody>
          <a:bodyPr wrap="square" rtlCol="0">
            <a:spAutoFit/>
          </a:bodyPr>
          <a:lstStyle/>
          <a:p>
            <a:r>
              <a:rPr lang="en-US" sz="8000" dirty="0" err="1" smtClean="0">
                <a:solidFill>
                  <a:srgbClr val="FF0000"/>
                </a:solidFill>
              </a:rPr>
              <a:t>er</a:t>
            </a:r>
            <a:endParaRPr lang="en-US" sz="8000" dirty="0">
              <a:solidFill>
                <a:srgbClr val="FF0000"/>
              </a:solidFill>
            </a:endParaRPr>
          </a:p>
        </p:txBody>
      </p:sp>
    </p:spTree>
    <p:extLst>
      <p:ext uri="{BB962C8B-B14F-4D97-AF65-F5344CB8AC3E}">
        <p14:creationId xmlns:p14="http://schemas.microsoft.com/office/powerpoint/2010/main" val="2330537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39912"/>
            <a:ext cx="8686800" cy="3810000"/>
          </a:xfrm>
        </p:spPr>
        <p:txBody>
          <a:bodyPr>
            <a:noAutofit/>
          </a:bodyPr>
          <a:lstStyle/>
          <a:p>
            <a:r>
              <a:rPr lang="en-US" sz="8800" dirty="0" err="1" smtClean="0"/>
              <a:t>Ich</a:t>
            </a:r>
            <a:r>
              <a:rPr lang="en-US" sz="8800" dirty="0" smtClean="0"/>
              <a:t> </a:t>
            </a:r>
            <a:r>
              <a:rPr lang="en-US" sz="8800" dirty="0" err="1" smtClean="0"/>
              <a:t>rufe</a:t>
            </a:r>
            <a:r>
              <a:rPr lang="en-US" sz="8800" dirty="0" smtClean="0"/>
              <a:t> _______ (your pl.) </a:t>
            </a:r>
            <a:r>
              <a:rPr lang="en-US" sz="8800" dirty="0" err="1" smtClean="0"/>
              <a:t>traurig</a:t>
            </a:r>
            <a:r>
              <a:rPr lang="en-US" sz="8800" dirty="0" smtClean="0"/>
              <a:t>___ </a:t>
            </a:r>
            <a:r>
              <a:rPr lang="en-US" sz="8800" dirty="0" err="1" smtClean="0"/>
              <a:t>Onkel</a:t>
            </a:r>
            <a:r>
              <a:rPr lang="en-US" sz="8800" dirty="0" smtClean="0"/>
              <a:t> an</a:t>
            </a:r>
            <a:r>
              <a:rPr lang="en-US" sz="8800" dirty="0" smtClean="0"/>
              <a:t>.</a:t>
            </a:r>
            <a:endParaRPr lang="en-US" sz="8800" dirty="0"/>
          </a:p>
        </p:txBody>
      </p:sp>
      <p:sp>
        <p:nvSpPr>
          <p:cNvPr id="4" name="TextBox 3"/>
          <p:cNvSpPr txBox="1"/>
          <p:nvPr/>
        </p:nvSpPr>
        <p:spPr>
          <a:xfrm>
            <a:off x="4953000" y="838200"/>
            <a:ext cx="3733800" cy="1323439"/>
          </a:xfrm>
          <a:prstGeom prst="rect">
            <a:avLst/>
          </a:prstGeom>
          <a:noFill/>
        </p:spPr>
        <p:txBody>
          <a:bodyPr wrap="square" rtlCol="0">
            <a:spAutoFit/>
          </a:bodyPr>
          <a:lstStyle/>
          <a:p>
            <a:r>
              <a:rPr lang="en-US" sz="8000" dirty="0" err="1" smtClean="0">
                <a:solidFill>
                  <a:srgbClr val="FF0000"/>
                </a:solidFill>
              </a:rPr>
              <a:t>euren</a:t>
            </a:r>
            <a:endParaRPr lang="en-US" sz="8000" dirty="0">
              <a:solidFill>
                <a:srgbClr val="FF0000"/>
              </a:solidFill>
            </a:endParaRPr>
          </a:p>
        </p:txBody>
      </p:sp>
      <p:sp>
        <p:nvSpPr>
          <p:cNvPr id="5" name="TextBox 4"/>
          <p:cNvSpPr txBox="1"/>
          <p:nvPr/>
        </p:nvSpPr>
        <p:spPr>
          <a:xfrm>
            <a:off x="4076700" y="3505200"/>
            <a:ext cx="3733800" cy="1323439"/>
          </a:xfrm>
          <a:prstGeom prst="rect">
            <a:avLst/>
          </a:prstGeom>
          <a:noFill/>
        </p:spPr>
        <p:txBody>
          <a:bodyPr wrap="square" rtlCol="0">
            <a:spAutoFit/>
          </a:bodyPr>
          <a:lstStyle/>
          <a:p>
            <a:r>
              <a:rPr lang="en-US" sz="8000" dirty="0" err="1" smtClean="0">
                <a:solidFill>
                  <a:srgbClr val="FF0000"/>
                </a:solidFill>
              </a:rPr>
              <a:t>en</a:t>
            </a:r>
            <a:endParaRPr lang="en-US" sz="8000" dirty="0">
              <a:solidFill>
                <a:srgbClr val="FF0000"/>
              </a:solidFill>
            </a:endParaRPr>
          </a:p>
        </p:txBody>
      </p:sp>
    </p:spTree>
    <p:extLst>
      <p:ext uri="{BB962C8B-B14F-4D97-AF65-F5344CB8AC3E}">
        <p14:creationId xmlns:p14="http://schemas.microsoft.com/office/powerpoint/2010/main" val="906530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39912"/>
            <a:ext cx="8686800" cy="3810000"/>
          </a:xfrm>
        </p:spPr>
        <p:txBody>
          <a:bodyPr>
            <a:noAutofit/>
          </a:bodyPr>
          <a:lstStyle/>
          <a:p>
            <a:r>
              <a:rPr lang="en-US" sz="8800" dirty="0" smtClean="0"/>
              <a:t>D___ </a:t>
            </a:r>
            <a:r>
              <a:rPr lang="en-US" sz="8800" dirty="0" err="1" smtClean="0"/>
              <a:t>klein</a:t>
            </a:r>
            <a:r>
              <a:rPr lang="en-US" sz="8800" dirty="0" smtClean="0"/>
              <a:t>___ </a:t>
            </a:r>
            <a:r>
              <a:rPr lang="en-US" sz="8800" dirty="0" err="1" smtClean="0"/>
              <a:t>Bruder</a:t>
            </a:r>
            <a:r>
              <a:rPr lang="en-US" sz="8800" dirty="0" smtClean="0"/>
              <a:t> </a:t>
            </a:r>
            <a:r>
              <a:rPr lang="en-US" sz="8800" dirty="0" err="1" smtClean="0"/>
              <a:t>spielt</a:t>
            </a:r>
            <a:r>
              <a:rPr lang="en-US" sz="8800" dirty="0" smtClean="0"/>
              <a:t> </a:t>
            </a:r>
            <a:r>
              <a:rPr lang="en-US" sz="8800" dirty="0" err="1" smtClean="0"/>
              <a:t>gern</a:t>
            </a:r>
            <a:r>
              <a:rPr lang="en-US" sz="8800" dirty="0" smtClean="0"/>
              <a:t> Tennis.</a:t>
            </a:r>
            <a:endParaRPr lang="en-US" sz="8800" dirty="0"/>
          </a:p>
        </p:txBody>
      </p:sp>
      <p:sp>
        <p:nvSpPr>
          <p:cNvPr id="4" name="TextBox 3"/>
          <p:cNvSpPr txBox="1"/>
          <p:nvPr/>
        </p:nvSpPr>
        <p:spPr>
          <a:xfrm>
            <a:off x="2209800" y="1560879"/>
            <a:ext cx="3733800" cy="1323439"/>
          </a:xfrm>
          <a:prstGeom prst="rect">
            <a:avLst/>
          </a:prstGeom>
          <a:noFill/>
        </p:spPr>
        <p:txBody>
          <a:bodyPr wrap="square" rtlCol="0">
            <a:spAutoFit/>
          </a:bodyPr>
          <a:lstStyle/>
          <a:p>
            <a:r>
              <a:rPr lang="en-US" sz="8000" dirty="0" err="1" smtClean="0">
                <a:solidFill>
                  <a:srgbClr val="FF0000"/>
                </a:solidFill>
              </a:rPr>
              <a:t>er</a:t>
            </a:r>
            <a:endParaRPr lang="en-US" sz="8000" dirty="0">
              <a:solidFill>
                <a:srgbClr val="FF0000"/>
              </a:solidFill>
            </a:endParaRPr>
          </a:p>
        </p:txBody>
      </p:sp>
      <p:sp>
        <p:nvSpPr>
          <p:cNvPr id="5" name="TextBox 4"/>
          <p:cNvSpPr txBox="1"/>
          <p:nvPr/>
        </p:nvSpPr>
        <p:spPr>
          <a:xfrm>
            <a:off x="6400800" y="1591359"/>
            <a:ext cx="3733800" cy="1323439"/>
          </a:xfrm>
          <a:prstGeom prst="rect">
            <a:avLst/>
          </a:prstGeom>
          <a:noFill/>
        </p:spPr>
        <p:txBody>
          <a:bodyPr wrap="square" rtlCol="0">
            <a:spAutoFit/>
          </a:bodyPr>
          <a:lstStyle/>
          <a:p>
            <a:r>
              <a:rPr lang="en-US" sz="8000" dirty="0" smtClean="0">
                <a:solidFill>
                  <a:srgbClr val="FF0000"/>
                </a:solidFill>
              </a:rPr>
              <a:t>e</a:t>
            </a:r>
            <a:endParaRPr lang="en-US" sz="8000" dirty="0">
              <a:solidFill>
                <a:srgbClr val="FF0000"/>
              </a:solidFill>
            </a:endParaRPr>
          </a:p>
        </p:txBody>
      </p:sp>
    </p:spTree>
    <p:extLst>
      <p:ext uri="{BB962C8B-B14F-4D97-AF65-F5344CB8AC3E}">
        <p14:creationId xmlns:p14="http://schemas.microsoft.com/office/powerpoint/2010/main" val="2053462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632985"/>
            <a:ext cx="8686800" cy="3810000"/>
          </a:xfrm>
        </p:spPr>
        <p:txBody>
          <a:bodyPr>
            <a:noAutofit/>
          </a:bodyPr>
          <a:lstStyle/>
          <a:p>
            <a:r>
              <a:rPr lang="en-US" sz="8800" dirty="0" smtClean="0"/>
              <a:t>Das </a:t>
            </a:r>
            <a:r>
              <a:rPr lang="en-US" sz="8800" dirty="0" err="1" smtClean="0"/>
              <a:t>ist</a:t>
            </a:r>
            <a:r>
              <a:rPr lang="en-US" sz="8800" dirty="0" smtClean="0"/>
              <a:t> _____ (her) </a:t>
            </a:r>
            <a:r>
              <a:rPr lang="en-US" sz="8800" dirty="0" err="1" smtClean="0"/>
              <a:t>schön</a:t>
            </a:r>
            <a:r>
              <a:rPr lang="en-US" sz="8800" dirty="0" smtClean="0"/>
              <a:t>___ Mann </a:t>
            </a:r>
            <a:r>
              <a:rPr lang="en-US" sz="8800" dirty="0" smtClean="0"/>
              <a:t>Thorsten.</a:t>
            </a:r>
            <a:endParaRPr lang="en-US" sz="8800" dirty="0"/>
          </a:p>
        </p:txBody>
      </p:sp>
      <p:sp>
        <p:nvSpPr>
          <p:cNvPr id="4" name="TextBox 3"/>
          <p:cNvSpPr txBox="1"/>
          <p:nvPr/>
        </p:nvSpPr>
        <p:spPr>
          <a:xfrm>
            <a:off x="4343400" y="1632985"/>
            <a:ext cx="3733800" cy="1323439"/>
          </a:xfrm>
          <a:prstGeom prst="rect">
            <a:avLst/>
          </a:prstGeom>
          <a:noFill/>
        </p:spPr>
        <p:txBody>
          <a:bodyPr wrap="square" rtlCol="0">
            <a:spAutoFit/>
          </a:bodyPr>
          <a:lstStyle/>
          <a:p>
            <a:r>
              <a:rPr lang="en-US" sz="8000" dirty="0" err="1" smtClean="0">
                <a:solidFill>
                  <a:srgbClr val="FF0000"/>
                </a:solidFill>
              </a:rPr>
              <a:t>ihrX</a:t>
            </a:r>
            <a:endParaRPr lang="en-US" sz="8000" dirty="0">
              <a:solidFill>
                <a:srgbClr val="FF0000"/>
              </a:solidFill>
            </a:endParaRPr>
          </a:p>
        </p:txBody>
      </p:sp>
      <p:sp>
        <p:nvSpPr>
          <p:cNvPr id="5" name="TextBox 4"/>
          <p:cNvSpPr txBox="1"/>
          <p:nvPr/>
        </p:nvSpPr>
        <p:spPr>
          <a:xfrm>
            <a:off x="3671455" y="2819400"/>
            <a:ext cx="3733800" cy="1323439"/>
          </a:xfrm>
          <a:prstGeom prst="rect">
            <a:avLst/>
          </a:prstGeom>
          <a:noFill/>
        </p:spPr>
        <p:txBody>
          <a:bodyPr wrap="square" rtlCol="0">
            <a:spAutoFit/>
          </a:bodyPr>
          <a:lstStyle/>
          <a:p>
            <a:r>
              <a:rPr lang="en-US" sz="8000" dirty="0" err="1" smtClean="0">
                <a:solidFill>
                  <a:srgbClr val="FF0000"/>
                </a:solidFill>
              </a:rPr>
              <a:t>er</a:t>
            </a:r>
            <a:endParaRPr lang="en-US" sz="8000" dirty="0">
              <a:solidFill>
                <a:srgbClr val="FF0000"/>
              </a:solidFill>
            </a:endParaRPr>
          </a:p>
        </p:txBody>
      </p:sp>
    </p:spTree>
    <p:extLst>
      <p:ext uri="{BB962C8B-B14F-4D97-AF65-F5344CB8AC3E}">
        <p14:creationId xmlns:p14="http://schemas.microsoft.com/office/powerpoint/2010/main" val="1648937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632985"/>
            <a:ext cx="8686800" cy="3810000"/>
          </a:xfrm>
        </p:spPr>
        <p:txBody>
          <a:bodyPr>
            <a:noAutofit/>
          </a:bodyPr>
          <a:lstStyle/>
          <a:p>
            <a:r>
              <a:rPr lang="en-US" sz="8800" dirty="0" smtClean="0"/>
              <a:t>D___ </a:t>
            </a:r>
            <a:r>
              <a:rPr lang="en-US" sz="8800" dirty="0" err="1" smtClean="0"/>
              <a:t>blau</a:t>
            </a:r>
            <a:r>
              <a:rPr lang="en-US" sz="8800" dirty="0" smtClean="0"/>
              <a:t>___ </a:t>
            </a:r>
            <a:r>
              <a:rPr lang="en-US" sz="8800" dirty="0" err="1" smtClean="0"/>
              <a:t>Kuli</a:t>
            </a:r>
            <a:r>
              <a:rPr lang="en-US" sz="8800" dirty="0" smtClean="0"/>
              <a:t> </a:t>
            </a:r>
            <a:r>
              <a:rPr lang="en-US" sz="8800" dirty="0" err="1" smtClean="0"/>
              <a:t>ist</a:t>
            </a:r>
            <a:r>
              <a:rPr lang="en-US" sz="8800" dirty="0" smtClean="0"/>
              <a:t> auf </a:t>
            </a:r>
            <a:r>
              <a:rPr lang="en-US" sz="8800" dirty="0" err="1" smtClean="0"/>
              <a:t>dem</a:t>
            </a:r>
            <a:r>
              <a:rPr lang="en-US" sz="8800" dirty="0" smtClean="0"/>
              <a:t> </a:t>
            </a:r>
            <a:r>
              <a:rPr lang="en-US" sz="8800" dirty="0" err="1" smtClean="0"/>
              <a:t>Tisch</a:t>
            </a:r>
            <a:r>
              <a:rPr lang="en-US" sz="8800" dirty="0" smtClean="0"/>
              <a:t>.</a:t>
            </a:r>
            <a:endParaRPr lang="en-US" sz="8800" dirty="0"/>
          </a:p>
        </p:txBody>
      </p:sp>
      <p:sp>
        <p:nvSpPr>
          <p:cNvPr id="4" name="TextBox 3"/>
          <p:cNvSpPr txBox="1"/>
          <p:nvPr/>
        </p:nvSpPr>
        <p:spPr>
          <a:xfrm>
            <a:off x="1219200" y="2257961"/>
            <a:ext cx="3733800" cy="1323439"/>
          </a:xfrm>
          <a:prstGeom prst="rect">
            <a:avLst/>
          </a:prstGeom>
          <a:noFill/>
        </p:spPr>
        <p:txBody>
          <a:bodyPr wrap="square" rtlCol="0">
            <a:spAutoFit/>
          </a:bodyPr>
          <a:lstStyle/>
          <a:p>
            <a:r>
              <a:rPr lang="en-US" sz="8000" dirty="0" err="1" smtClean="0">
                <a:solidFill>
                  <a:srgbClr val="FF0000"/>
                </a:solidFill>
              </a:rPr>
              <a:t>er</a:t>
            </a:r>
            <a:endParaRPr lang="en-US" sz="8000" dirty="0">
              <a:solidFill>
                <a:srgbClr val="FF0000"/>
              </a:solidFill>
            </a:endParaRPr>
          </a:p>
        </p:txBody>
      </p:sp>
      <p:sp>
        <p:nvSpPr>
          <p:cNvPr id="5" name="TextBox 4"/>
          <p:cNvSpPr txBox="1"/>
          <p:nvPr/>
        </p:nvSpPr>
        <p:spPr>
          <a:xfrm>
            <a:off x="5181600" y="2257961"/>
            <a:ext cx="3733800" cy="1323439"/>
          </a:xfrm>
          <a:prstGeom prst="rect">
            <a:avLst/>
          </a:prstGeom>
          <a:noFill/>
        </p:spPr>
        <p:txBody>
          <a:bodyPr wrap="square" rtlCol="0">
            <a:spAutoFit/>
          </a:bodyPr>
          <a:lstStyle/>
          <a:p>
            <a:r>
              <a:rPr lang="en-US" sz="8000" dirty="0" smtClean="0">
                <a:solidFill>
                  <a:srgbClr val="FF0000"/>
                </a:solidFill>
              </a:rPr>
              <a:t>e</a:t>
            </a:r>
            <a:endParaRPr lang="en-US" sz="8000" dirty="0">
              <a:solidFill>
                <a:srgbClr val="FF0000"/>
              </a:solidFill>
            </a:endParaRPr>
          </a:p>
        </p:txBody>
      </p:sp>
    </p:spTree>
    <p:extLst>
      <p:ext uri="{BB962C8B-B14F-4D97-AF65-F5344CB8AC3E}">
        <p14:creationId xmlns:p14="http://schemas.microsoft.com/office/powerpoint/2010/main" val="1268048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854529587"/>
              </p:ext>
            </p:extLst>
          </p:nvPr>
        </p:nvGraphicFramePr>
        <p:xfrm>
          <a:off x="457200" y="2057400"/>
          <a:ext cx="8229600" cy="3657600"/>
        </p:xfrm>
        <a:graphic>
          <a:graphicData uri="http://schemas.openxmlformats.org/drawingml/2006/table">
            <a:tbl>
              <a:tblPr/>
              <a:tblGrid>
                <a:gridCol w="1581928"/>
                <a:gridCol w="1581928"/>
                <a:gridCol w="1676674"/>
                <a:gridCol w="1694535"/>
                <a:gridCol w="1694535"/>
              </a:tblGrid>
              <a:tr h="365760">
                <a:tc>
                  <a:txBody>
                    <a:bodyPr/>
                    <a:lstStyle/>
                    <a:p>
                      <a:pPr marL="0" marR="0" algn="ctr">
                        <a:spcBef>
                          <a:spcPts val="0"/>
                        </a:spcBef>
                        <a:spcAft>
                          <a:spcPts val="0"/>
                        </a:spcAft>
                      </a:pPr>
                      <a:r>
                        <a:rPr lang="en-US" dirty="0">
                          <a:solidFill>
                            <a:srgbClr val="000000"/>
                          </a:solidFill>
                          <a:effectLst/>
                          <a:latin typeface="Arial"/>
                        </a:rPr>
                        <a:t> </a:t>
                      </a:r>
                      <a:endParaRPr lang="en-US" dirty="0">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marL="0" marR="0" algn="ctr">
                        <a:spcBef>
                          <a:spcPts val="0"/>
                        </a:spcBef>
                        <a:spcAft>
                          <a:spcPts val="0"/>
                        </a:spcAft>
                      </a:pPr>
                      <a:r>
                        <a:rPr lang="en-US" b="1">
                          <a:solidFill>
                            <a:srgbClr val="000000"/>
                          </a:solidFill>
                          <a:effectLst/>
                          <a:latin typeface="Arial"/>
                        </a:rPr>
                        <a:t>Masculine</a:t>
                      </a:r>
                      <a:endParaRPr lang="en-US">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marL="0" marR="0" algn="ctr">
                        <a:spcBef>
                          <a:spcPts val="0"/>
                        </a:spcBef>
                        <a:spcAft>
                          <a:spcPts val="0"/>
                        </a:spcAft>
                      </a:pPr>
                      <a:r>
                        <a:rPr lang="en-US" b="1">
                          <a:solidFill>
                            <a:srgbClr val="000000"/>
                          </a:solidFill>
                          <a:effectLst/>
                          <a:latin typeface="Arial"/>
                        </a:rPr>
                        <a:t>Feminine</a:t>
                      </a:r>
                      <a:endParaRPr lang="en-US">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marL="0" marR="0" algn="ctr">
                        <a:spcBef>
                          <a:spcPts val="0"/>
                        </a:spcBef>
                        <a:spcAft>
                          <a:spcPts val="0"/>
                        </a:spcAft>
                      </a:pPr>
                      <a:r>
                        <a:rPr lang="en-US" b="1">
                          <a:solidFill>
                            <a:srgbClr val="000000"/>
                          </a:solidFill>
                          <a:effectLst/>
                          <a:latin typeface="Arial"/>
                        </a:rPr>
                        <a:t>Neuter</a:t>
                      </a:r>
                      <a:endParaRPr lang="en-US">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marL="0" marR="0" algn="ctr">
                        <a:spcBef>
                          <a:spcPts val="0"/>
                        </a:spcBef>
                        <a:spcAft>
                          <a:spcPts val="0"/>
                        </a:spcAft>
                      </a:pPr>
                      <a:r>
                        <a:rPr lang="en-US" b="1" dirty="0">
                          <a:solidFill>
                            <a:srgbClr val="000000"/>
                          </a:solidFill>
                          <a:effectLst/>
                          <a:latin typeface="Arial"/>
                        </a:rPr>
                        <a:t>Plural</a:t>
                      </a:r>
                      <a:endParaRPr lang="en-US" dirty="0">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r>
              <a:tr h="365760">
                <a:tc rowSpan="2">
                  <a:txBody>
                    <a:bodyPr/>
                    <a:lstStyle/>
                    <a:p>
                      <a:pPr marL="0" marR="0" algn="ctr">
                        <a:spcBef>
                          <a:spcPts val="0"/>
                        </a:spcBef>
                        <a:spcAft>
                          <a:spcPts val="0"/>
                        </a:spcAft>
                      </a:pPr>
                      <a:r>
                        <a:rPr lang="en-US" b="1">
                          <a:solidFill>
                            <a:srgbClr val="000000"/>
                          </a:solidFill>
                          <a:effectLst/>
                          <a:latin typeface="Arial"/>
                        </a:rPr>
                        <a:t>Nominative</a:t>
                      </a:r>
                      <a:endParaRPr lang="en-US">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marL="0" marR="0" algn="ctr">
                        <a:spcBef>
                          <a:spcPts val="0"/>
                        </a:spcBef>
                        <a:spcAft>
                          <a:spcPts val="0"/>
                        </a:spcAft>
                      </a:pPr>
                      <a:r>
                        <a:rPr lang="en-US">
                          <a:solidFill>
                            <a:srgbClr val="000000"/>
                          </a:solidFill>
                          <a:effectLst/>
                          <a:latin typeface="Arial"/>
                        </a:rPr>
                        <a:t>de</a:t>
                      </a:r>
                      <a:r>
                        <a:rPr lang="en-US" b="1">
                          <a:solidFill>
                            <a:srgbClr val="000000"/>
                          </a:solidFill>
                          <a:effectLst/>
                          <a:latin typeface="Arial"/>
                        </a:rPr>
                        <a:t>r</a:t>
                      </a:r>
                      <a:r>
                        <a:rPr lang="en-US">
                          <a:solidFill>
                            <a:srgbClr val="000000"/>
                          </a:solidFill>
                          <a:effectLst/>
                          <a:latin typeface="Arial"/>
                        </a:rPr>
                        <a:t> rot</a:t>
                      </a:r>
                      <a:r>
                        <a:rPr lang="en-US" b="1" u="sng">
                          <a:solidFill>
                            <a:srgbClr val="000000"/>
                          </a:solidFill>
                          <a:effectLst/>
                          <a:latin typeface="Arial"/>
                        </a:rPr>
                        <a:t>e</a:t>
                      </a:r>
                      <a:endParaRPr lang="en-US">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marL="0" marR="0" algn="ctr">
                        <a:spcBef>
                          <a:spcPts val="0"/>
                        </a:spcBef>
                        <a:spcAft>
                          <a:spcPts val="0"/>
                        </a:spcAft>
                      </a:pPr>
                      <a:r>
                        <a:rPr lang="en-US">
                          <a:solidFill>
                            <a:srgbClr val="000000"/>
                          </a:solidFill>
                          <a:effectLst/>
                          <a:latin typeface="Arial"/>
                        </a:rPr>
                        <a:t>di</a:t>
                      </a:r>
                      <a:r>
                        <a:rPr lang="en-US" b="1">
                          <a:solidFill>
                            <a:srgbClr val="000000"/>
                          </a:solidFill>
                          <a:effectLst/>
                          <a:latin typeface="Arial"/>
                        </a:rPr>
                        <a:t>e</a:t>
                      </a:r>
                      <a:r>
                        <a:rPr lang="en-US">
                          <a:solidFill>
                            <a:srgbClr val="000000"/>
                          </a:solidFill>
                          <a:effectLst/>
                          <a:latin typeface="Arial"/>
                        </a:rPr>
                        <a:t> rot</a:t>
                      </a:r>
                      <a:r>
                        <a:rPr lang="en-US" b="1" u="sng">
                          <a:solidFill>
                            <a:srgbClr val="000000"/>
                          </a:solidFill>
                          <a:effectLst/>
                          <a:latin typeface="Arial"/>
                        </a:rPr>
                        <a:t>e</a:t>
                      </a:r>
                      <a:endParaRPr lang="en-US">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marL="0" marR="0" algn="ctr">
                        <a:spcBef>
                          <a:spcPts val="0"/>
                        </a:spcBef>
                        <a:spcAft>
                          <a:spcPts val="0"/>
                        </a:spcAft>
                      </a:pPr>
                      <a:r>
                        <a:rPr lang="en-US">
                          <a:solidFill>
                            <a:srgbClr val="000000"/>
                          </a:solidFill>
                          <a:effectLst/>
                          <a:latin typeface="Arial"/>
                        </a:rPr>
                        <a:t>da</a:t>
                      </a:r>
                      <a:r>
                        <a:rPr lang="en-US" b="1">
                          <a:solidFill>
                            <a:srgbClr val="000000"/>
                          </a:solidFill>
                          <a:effectLst/>
                          <a:latin typeface="Arial"/>
                        </a:rPr>
                        <a:t>s</a:t>
                      </a:r>
                      <a:r>
                        <a:rPr lang="en-US">
                          <a:solidFill>
                            <a:srgbClr val="000000"/>
                          </a:solidFill>
                          <a:effectLst/>
                          <a:latin typeface="Arial"/>
                        </a:rPr>
                        <a:t> rot</a:t>
                      </a:r>
                      <a:r>
                        <a:rPr lang="en-US" b="1" u="sng">
                          <a:solidFill>
                            <a:srgbClr val="000000"/>
                          </a:solidFill>
                          <a:effectLst/>
                          <a:latin typeface="Arial"/>
                        </a:rPr>
                        <a:t>e</a:t>
                      </a:r>
                      <a:endParaRPr lang="en-US">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marL="0" marR="0" algn="ctr">
                        <a:spcBef>
                          <a:spcPts val="0"/>
                        </a:spcBef>
                        <a:spcAft>
                          <a:spcPts val="0"/>
                        </a:spcAft>
                      </a:pPr>
                      <a:r>
                        <a:rPr lang="en-US">
                          <a:solidFill>
                            <a:srgbClr val="000000"/>
                          </a:solidFill>
                          <a:effectLst/>
                          <a:latin typeface="Arial"/>
                        </a:rPr>
                        <a:t>di</a:t>
                      </a:r>
                      <a:r>
                        <a:rPr lang="en-US" b="1">
                          <a:solidFill>
                            <a:srgbClr val="000000"/>
                          </a:solidFill>
                          <a:effectLst/>
                          <a:latin typeface="Arial"/>
                        </a:rPr>
                        <a:t>e</a:t>
                      </a:r>
                      <a:r>
                        <a:rPr lang="en-US">
                          <a:solidFill>
                            <a:srgbClr val="000000"/>
                          </a:solidFill>
                          <a:effectLst/>
                          <a:latin typeface="Arial"/>
                        </a:rPr>
                        <a:t> rot</a:t>
                      </a:r>
                      <a:r>
                        <a:rPr lang="en-US" b="1" u="sng">
                          <a:solidFill>
                            <a:srgbClr val="000000"/>
                          </a:solidFill>
                          <a:effectLst/>
                          <a:latin typeface="Arial"/>
                        </a:rPr>
                        <a:t>en</a:t>
                      </a:r>
                      <a:endParaRPr lang="en-US">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731520">
                <a:tc vMerge="1">
                  <a:txBody>
                    <a:bodyPr/>
                    <a:lstStyle/>
                    <a:p>
                      <a:endParaRPr lang="en-US"/>
                    </a:p>
                  </a:txBody>
                  <a:tcPr/>
                </a:tc>
                <a:tc>
                  <a:txBody>
                    <a:bodyPr/>
                    <a:lstStyle/>
                    <a:p>
                      <a:pPr marL="0" marR="0" algn="ctr">
                        <a:spcBef>
                          <a:spcPts val="0"/>
                        </a:spcBef>
                        <a:spcAft>
                          <a:spcPts val="0"/>
                        </a:spcAft>
                      </a:pPr>
                      <a:r>
                        <a:rPr lang="en-US">
                          <a:solidFill>
                            <a:srgbClr val="000000"/>
                          </a:solidFill>
                          <a:effectLst/>
                          <a:latin typeface="Arial"/>
                        </a:rPr>
                        <a:t>ein</a:t>
                      </a:r>
                      <a:r>
                        <a:rPr lang="en-US" b="1">
                          <a:solidFill>
                            <a:srgbClr val="000000"/>
                          </a:solidFill>
                          <a:effectLst/>
                          <a:latin typeface="Arial"/>
                        </a:rPr>
                        <a:t>X</a:t>
                      </a:r>
                      <a:r>
                        <a:rPr lang="en-US">
                          <a:solidFill>
                            <a:srgbClr val="000000"/>
                          </a:solidFill>
                          <a:effectLst/>
                          <a:latin typeface="Arial"/>
                        </a:rPr>
                        <a:t> rot</a:t>
                      </a:r>
                      <a:r>
                        <a:rPr lang="en-US" b="1" u="sng">
                          <a:solidFill>
                            <a:srgbClr val="000000"/>
                          </a:solidFill>
                          <a:effectLst/>
                          <a:latin typeface="Arial"/>
                        </a:rPr>
                        <a:t>er</a:t>
                      </a:r>
                      <a:r>
                        <a:rPr lang="en-US">
                          <a:solidFill>
                            <a:srgbClr val="000000"/>
                          </a:solidFill>
                          <a:effectLst/>
                          <a:latin typeface="Arial"/>
                        </a:rPr>
                        <a:t> *</a:t>
                      </a:r>
                      <a:endParaRPr lang="en-US">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dirty="0" err="1">
                          <a:solidFill>
                            <a:srgbClr val="000000"/>
                          </a:solidFill>
                          <a:effectLst/>
                          <a:latin typeface="Arial"/>
                        </a:rPr>
                        <a:t>ein</a:t>
                      </a:r>
                      <a:r>
                        <a:rPr lang="en-US" b="1" dirty="0" err="1">
                          <a:solidFill>
                            <a:srgbClr val="000000"/>
                          </a:solidFill>
                          <a:effectLst/>
                          <a:latin typeface="Arial"/>
                        </a:rPr>
                        <a:t>e</a:t>
                      </a:r>
                      <a:r>
                        <a:rPr lang="en-US" dirty="0">
                          <a:solidFill>
                            <a:srgbClr val="000000"/>
                          </a:solidFill>
                          <a:effectLst/>
                          <a:latin typeface="Arial"/>
                        </a:rPr>
                        <a:t> rot</a:t>
                      </a:r>
                      <a:r>
                        <a:rPr lang="en-US" b="1" u="sng" dirty="0">
                          <a:solidFill>
                            <a:srgbClr val="000000"/>
                          </a:solidFill>
                          <a:effectLst/>
                          <a:latin typeface="Arial"/>
                        </a:rPr>
                        <a:t>e</a:t>
                      </a:r>
                      <a:endParaRPr lang="en-US" dirty="0">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a:solidFill>
                            <a:srgbClr val="000000"/>
                          </a:solidFill>
                          <a:effectLst/>
                          <a:latin typeface="Arial"/>
                        </a:rPr>
                        <a:t>ein</a:t>
                      </a:r>
                      <a:r>
                        <a:rPr lang="en-US" b="1">
                          <a:solidFill>
                            <a:srgbClr val="000000"/>
                          </a:solidFill>
                          <a:effectLst/>
                          <a:latin typeface="Arial"/>
                        </a:rPr>
                        <a:t>X</a:t>
                      </a:r>
                      <a:r>
                        <a:rPr lang="en-US">
                          <a:solidFill>
                            <a:srgbClr val="000000"/>
                          </a:solidFill>
                          <a:effectLst/>
                          <a:latin typeface="Arial"/>
                        </a:rPr>
                        <a:t> rot</a:t>
                      </a:r>
                      <a:r>
                        <a:rPr lang="en-US" b="1" u="sng">
                          <a:solidFill>
                            <a:srgbClr val="000000"/>
                          </a:solidFill>
                          <a:effectLst/>
                          <a:latin typeface="Arial"/>
                        </a:rPr>
                        <a:t>es</a:t>
                      </a:r>
                      <a:r>
                        <a:rPr lang="en-US">
                          <a:solidFill>
                            <a:srgbClr val="000000"/>
                          </a:solidFill>
                          <a:effectLst/>
                          <a:latin typeface="Arial"/>
                        </a:rPr>
                        <a:t> *</a:t>
                      </a:r>
                      <a:endParaRPr lang="en-US">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dirty="0" err="1">
                          <a:solidFill>
                            <a:srgbClr val="000000"/>
                          </a:solidFill>
                          <a:effectLst/>
                          <a:latin typeface="Arial"/>
                        </a:rPr>
                        <a:t>kein</a:t>
                      </a:r>
                      <a:r>
                        <a:rPr lang="en-US" b="1" dirty="0" err="1">
                          <a:solidFill>
                            <a:srgbClr val="000000"/>
                          </a:solidFill>
                          <a:effectLst/>
                          <a:latin typeface="Arial"/>
                        </a:rPr>
                        <a:t>e</a:t>
                      </a:r>
                      <a:r>
                        <a:rPr lang="en-US" dirty="0">
                          <a:solidFill>
                            <a:srgbClr val="000000"/>
                          </a:solidFill>
                          <a:effectLst/>
                          <a:latin typeface="Arial"/>
                        </a:rPr>
                        <a:t> </a:t>
                      </a:r>
                      <a:r>
                        <a:rPr lang="en-US" dirty="0" err="1">
                          <a:solidFill>
                            <a:srgbClr val="000000"/>
                          </a:solidFill>
                          <a:effectLst/>
                          <a:latin typeface="Arial"/>
                        </a:rPr>
                        <a:t>rot</a:t>
                      </a:r>
                      <a:r>
                        <a:rPr lang="en-US" b="1" u="sng" dirty="0" err="1">
                          <a:solidFill>
                            <a:srgbClr val="000000"/>
                          </a:solidFill>
                          <a:effectLst/>
                          <a:latin typeface="Arial"/>
                        </a:rPr>
                        <a:t>en</a:t>
                      </a:r>
                      <a:endParaRPr lang="en-US" dirty="0">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65760">
                <a:tc rowSpan="2">
                  <a:txBody>
                    <a:bodyPr/>
                    <a:lstStyle/>
                    <a:p>
                      <a:pPr marL="0" marR="0" algn="ctr">
                        <a:spcBef>
                          <a:spcPts val="0"/>
                        </a:spcBef>
                        <a:spcAft>
                          <a:spcPts val="0"/>
                        </a:spcAft>
                      </a:pPr>
                      <a:r>
                        <a:rPr lang="en-US" b="1">
                          <a:solidFill>
                            <a:srgbClr val="000000"/>
                          </a:solidFill>
                          <a:effectLst/>
                          <a:latin typeface="Arial"/>
                        </a:rPr>
                        <a:t>Accusative</a:t>
                      </a:r>
                      <a:endParaRPr lang="en-US">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marL="0" marR="0" algn="ctr">
                        <a:spcBef>
                          <a:spcPts val="0"/>
                        </a:spcBef>
                        <a:spcAft>
                          <a:spcPts val="0"/>
                        </a:spcAft>
                      </a:pPr>
                      <a:r>
                        <a:rPr lang="en-US">
                          <a:solidFill>
                            <a:srgbClr val="000000"/>
                          </a:solidFill>
                          <a:effectLst/>
                          <a:latin typeface="Arial"/>
                        </a:rPr>
                        <a:t>de</a:t>
                      </a:r>
                      <a:r>
                        <a:rPr lang="en-US" b="1">
                          <a:solidFill>
                            <a:srgbClr val="000000"/>
                          </a:solidFill>
                          <a:effectLst/>
                          <a:latin typeface="Arial"/>
                        </a:rPr>
                        <a:t>n</a:t>
                      </a:r>
                      <a:r>
                        <a:rPr lang="en-US">
                          <a:solidFill>
                            <a:srgbClr val="000000"/>
                          </a:solidFill>
                          <a:effectLst/>
                          <a:latin typeface="Arial"/>
                        </a:rPr>
                        <a:t> rot</a:t>
                      </a:r>
                      <a:r>
                        <a:rPr lang="en-US" b="1" u="sng">
                          <a:solidFill>
                            <a:srgbClr val="000000"/>
                          </a:solidFill>
                          <a:effectLst/>
                          <a:latin typeface="Arial"/>
                        </a:rPr>
                        <a:t>en</a:t>
                      </a:r>
                      <a:endParaRPr lang="en-US">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marL="0" marR="0" algn="ctr">
                        <a:spcBef>
                          <a:spcPts val="0"/>
                        </a:spcBef>
                        <a:spcAft>
                          <a:spcPts val="0"/>
                        </a:spcAft>
                      </a:pPr>
                      <a:r>
                        <a:rPr lang="en-US">
                          <a:solidFill>
                            <a:srgbClr val="000000"/>
                          </a:solidFill>
                          <a:effectLst/>
                          <a:latin typeface="Arial"/>
                        </a:rPr>
                        <a:t>di</a:t>
                      </a:r>
                      <a:r>
                        <a:rPr lang="en-US" b="1">
                          <a:solidFill>
                            <a:srgbClr val="000000"/>
                          </a:solidFill>
                          <a:effectLst/>
                          <a:latin typeface="Arial"/>
                        </a:rPr>
                        <a:t>e</a:t>
                      </a:r>
                      <a:r>
                        <a:rPr lang="en-US">
                          <a:solidFill>
                            <a:srgbClr val="000000"/>
                          </a:solidFill>
                          <a:effectLst/>
                          <a:latin typeface="Arial"/>
                        </a:rPr>
                        <a:t> rot</a:t>
                      </a:r>
                      <a:r>
                        <a:rPr lang="en-US" b="1" u="sng">
                          <a:solidFill>
                            <a:srgbClr val="000000"/>
                          </a:solidFill>
                          <a:effectLst/>
                          <a:latin typeface="Arial"/>
                        </a:rPr>
                        <a:t>e</a:t>
                      </a:r>
                      <a:endParaRPr lang="en-US">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marL="0" marR="0" algn="ctr">
                        <a:spcBef>
                          <a:spcPts val="0"/>
                        </a:spcBef>
                        <a:spcAft>
                          <a:spcPts val="0"/>
                        </a:spcAft>
                      </a:pPr>
                      <a:r>
                        <a:rPr lang="en-US">
                          <a:solidFill>
                            <a:srgbClr val="000000"/>
                          </a:solidFill>
                          <a:effectLst/>
                          <a:latin typeface="Arial"/>
                        </a:rPr>
                        <a:t>da</a:t>
                      </a:r>
                      <a:r>
                        <a:rPr lang="en-US" b="1">
                          <a:solidFill>
                            <a:srgbClr val="000000"/>
                          </a:solidFill>
                          <a:effectLst/>
                          <a:latin typeface="Arial"/>
                        </a:rPr>
                        <a:t>s</a:t>
                      </a:r>
                      <a:r>
                        <a:rPr lang="en-US">
                          <a:solidFill>
                            <a:srgbClr val="000000"/>
                          </a:solidFill>
                          <a:effectLst/>
                          <a:latin typeface="Arial"/>
                        </a:rPr>
                        <a:t> rot</a:t>
                      </a:r>
                      <a:r>
                        <a:rPr lang="en-US" b="1" u="sng">
                          <a:solidFill>
                            <a:srgbClr val="000000"/>
                          </a:solidFill>
                          <a:effectLst/>
                          <a:latin typeface="Arial"/>
                        </a:rPr>
                        <a:t>e</a:t>
                      </a:r>
                      <a:endParaRPr lang="en-US">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marL="0" marR="0" algn="ctr">
                        <a:spcBef>
                          <a:spcPts val="0"/>
                        </a:spcBef>
                        <a:spcAft>
                          <a:spcPts val="0"/>
                        </a:spcAft>
                      </a:pPr>
                      <a:r>
                        <a:rPr lang="en-US">
                          <a:solidFill>
                            <a:srgbClr val="000000"/>
                          </a:solidFill>
                          <a:effectLst/>
                          <a:latin typeface="Arial"/>
                        </a:rPr>
                        <a:t>di</a:t>
                      </a:r>
                      <a:r>
                        <a:rPr lang="en-US" b="1">
                          <a:solidFill>
                            <a:srgbClr val="000000"/>
                          </a:solidFill>
                          <a:effectLst/>
                          <a:latin typeface="Arial"/>
                        </a:rPr>
                        <a:t>e</a:t>
                      </a:r>
                      <a:r>
                        <a:rPr lang="en-US">
                          <a:solidFill>
                            <a:srgbClr val="000000"/>
                          </a:solidFill>
                          <a:effectLst/>
                          <a:latin typeface="Arial"/>
                        </a:rPr>
                        <a:t> rot</a:t>
                      </a:r>
                      <a:r>
                        <a:rPr lang="en-US" b="1" u="sng">
                          <a:solidFill>
                            <a:srgbClr val="000000"/>
                          </a:solidFill>
                          <a:effectLst/>
                          <a:latin typeface="Arial"/>
                        </a:rPr>
                        <a:t>en</a:t>
                      </a:r>
                      <a:endParaRPr lang="en-US">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731520">
                <a:tc vMerge="1">
                  <a:txBody>
                    <a:bodyPr/>
                    <a:lstStyle/>
                    <a:p>
                      <a:endParaRPr lang="en-US"/>
                    </a:p>
                  </a:txBody>
                  <a:tcPr/>
                </a:tc>
                <a:tc>
                  <a:txBody>
                    <a:bodyPr/>
                    <a:lstStyle/>
                    <a:p>
                      <a:pPr marL="0" marR="0" algn="ctr">
                        <a:spcBef>
                          <a:spcPts val="0"/>
                        </a:spcBef>
                        <a:spcAft>
                          <a:spcPts val="0"/>
                        </a:spcAft>
                      </a:pPr>
                      <a:r>
                        <a:rPr lang="en-US">
                          <a:solidFill>
                            <a:srgbClr val="000000"/>
                          </a:solidFill>
                          <a:effectLst/>
                          <a:latin typeface="Arial"/>
                        </a:rPr>
                        <a:t>eine</a:t>
                      </a:r>
                      <a:r>
                        <a:rPr lang="en-US" b="1">
                          <a:solidFill>
                            <a:srgbClr val="000000"/>
                          </a:solidFill>
                          <a:effectLst/>
                          <a:latin typeface="Arial"/>
                        </a:rPr>
                        <a:t>n</a:t>
                      </a:r>
                      <a:r>
                        <a:rPr lang="en-US">
                          <a:solidFill>
                            <a:srgbClr val="000000"/>
                          </a:solidFill>
                          <a:effectLst/>
                          <a:latin typeface="Arial"/>
                        </a:rPr>
                        <a:t> rot</a:t>
                      </a:r>
                      <a:r>
                        <a:rPr lang="en-US" b="1" u="sng">
                          <a:solidFill>
                            <a:srgbClr val="000000"/>
                          </a:solidFill>
                          <a:effectLst/>
                          <a:latin typeface="Arial"/>
                        </a:rPr>
                        <a:t>en</a:t>
                      </a:r>
                      <a:endParaRPr lang="en-US">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a:solidFill>
                            <a:srgbClr val="000000"/>
                          </a:solidFill>
                          <a:effectLst/>
                          <a:latin typeface="Arial"/>
                        </a:rPr>
                        <a:t>ein</a:t>
                      </a:r>
                      <a:r>
                        <a:rPr lang="en-US" b="1">
                          <a:solidFill>
                            <a:srgbClr val="000000"/>
                          </a:solidFill>
                          <a:effectLst/>
                          <a:latin typeface="Arial"/>
                        </a:rPr>
                        <a:t>e</a:t>
                      </a:r>
                      <a:r>
                        <a:rPr lang="en-US">
                          <a:solidFill>
                            <a:srgbClr val="000000"/>
                          </a:solidFill>
                          <a:effectLst/>
                          <a:latin typeface="Arial"/>
                        </a:rPr>
                        <a:t> rot</a:t>
                      </a:r>
                      <a:r>
                        <a:rPr lang="en-US" b="1" u="sng">
                          <a:solidFill>
                            <a:srgbClr val="000000"/>
                          </a:solidFill>
                          <a:effectLst/>
                          <a:latin typeface="Arial"/>
                        </a:rPr>
                        <a:t>e</a:t>
                      </a:r>
                      <a:endParaRPr lang="en-US">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a:solidFill>
                            <a:srgbClr val="000000"/>
                          </a:solidFill>
                          <a:effectLst/>
                          <a:latin typeface="Arial"/>
                        </a:rPr>
                        <a:t>ein</a:t>
                      </a:r>
                      <a:r>
                        <a:rPr lang="en-US" b="1">
                          <a:solidFill>
                            <a:srgbClr val="000000"/>
                          </a:solidFill>
                          <a:effectLst/>
                          <a:latin typeface="Arial"/>
                        </a:rPr>
                        <a:t>X</a:t>
                      </a:r>
                      <a:r>
                        <a:rPr lang="en-US">
                          <a:solidFill>
                            <a:srgbClr val="000000"/>
                          </a:solidFill>
                          <a:effectLst/>
                          <a:latin typeface="Arial"/>
                        </a:rPr>
                        <a:t> rot</a:t>
                      </a:r>
                      <a:r>
                        <a:rPr lang="en-US" b="1" u="sng">
                          <a:solidFill>
                            <a:srgbClr val="000000"/>
                          </a:solidFill>
                          <a:effectLst/>
                          <a:latin typeface="Arial"/>
                        </a:rPr>
                        <a:t>es*</a:t>
                      </a:r>
                      <a:endParaRPr lang="en-US">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a:solidFill>
                            <a:srgbClr val="000000"/>
                          </a:solidFill>
                          <a:effectLst/>
                          <a:latin typeface="Arial"/>
                        </a:rPr>
                        <a:t>kein</a:t>
                      </a:r>
                      <a:r>
                        <a:rPr lang="en-US" b="1">
                          <a:solidFill>
                            <a:srgbClr val="000000"/>
                          </a:solidFill>
                          <a:effectLst/>
                          <a:latin typeface="Arial"/>
                        </a:rPr>
                        <a:t>e</a:t>
                      </a:r>
                      <a:r>
                        <a:rPr lang="en-US">
                          <a:solidFill>
                            <a:srgbClr val="000000"/>
                          </a:solidFill>
                          <a:effectLst/>
                          <a:latin typeface="Arial"/>
                        </a:rPr>
                        <a:t> rot</a:t>
                      </a:r>
                      <a:r>
                        <a:rPr lang="en-US" b="1" u="sng">
                          <a:solidFill>
                            <a:srgbClr val="000000"/>
                          </a:solidFill>
                          <a:effectLst/>
                          <a:latin typeface="Arial"/>
                        </a:rPr>
                        <a:t>en</a:t>
                      </a:r>
                      <a:endParaRPr lang="en-US">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65760">
                <a:tc rowSpan="2">
                  <a:txBody>
                    <a:bodyPr/>
                    <a:lstStyle/>
                    <a:p>
                      <a:pPr marL="0" marR="0" algn="ctr">
                        <a:spcBef>
                          <a:spcPts val="0"/>
                        </a:spcBef>
                        <a:spcAft>
                          <a:spcPts val="0"/>
                        </a:spcAft>
                      </a:pPr>
                      <a:r>
                        <a:rPr lang="en-US" b="1">
                          <a:solidFill>
                            <a:srgbClr val="000000"/>
                          </a:solidFill>
                          <a:effectLst/>
                          <a:latin typeface="Arial"/>
                        </a:rPr>
                        <a:t>Dative</a:t>
                      </a:r>
                      <a:endParaRPr lang="en-US">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marL="0" marR="0" algn="ctr">
                        <a:spcBef>
                          <a:spcPts val="0"/>
                        </a:spcBef>
                        <a:spcAft>
                          <a:spcPts val="0"/>
                        </a:spcAft>
                      </a:pPr>
                      <a:r>
                        <a:rPr lang="en-US">
                          <a:solidFill>
                            <a:srgbClr val="000000"/>
                          </a:solidFill>
                          <a:effectLst/>
                          <a:latin typeface="Arial"/>
                        </a:rPr>
                        <a:t>de</a:t>
                      </a:r>
                      <a:r>
                        <a:rPr lang="en-US" b="1">
                          <a:solidFill>
                            <a:srgbClr val="000000"/>
                          </a:solidFill>
                          <a:effectLst/>
                          <a:latin typeface="Arial"/>
                        </a:rPr>
                        <a:t>m</a:t>
                      </a:r>
                      <a:r>
                        <a:rPr lang="en-US">
                          <a:solidFill>
                            <a:srgbClr val="000000"/>
                          </a:solidFill>
                          <a:effectLst/>
                          <a:latin typeface="Arial"/>
                        </a:rPr>
                        <a:t> rot</a:t>
                      </a:r>
                      <a:r>
                        <a:rPr lang="en-US" b="1" u="sng">
                          <a:solidFill>
                            <a:srgbClr val="000000"/>
                          </a:solidFill>
                          <a:effectLst/>
                          <a:latin typeface="Arial"/>
                        </a:rPr>
                        <a:t>en</a:t>
                      </a:r>
                      <a:endParaRPr lang="en-US">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marL="0" marR="0" algn="ctr">
                        <a:spcBef>
                          <a:spcPts val="0"/>
                        </a:spcBef>
                        <a:spcAft>
                          <a:spcPts val="0"/>
                        </a:spcAft>
                      </a:pPr>
                      <a:r>
                        <a:rPr lang="en-US">
                          <a:solidFill>
                            <a:srgbClr val="000000"/>
                          </a:solidFill>
                          <a:effectLst/>
                          <a:latin typeface="Arial"/>
                        </a:rPr>
                        <a:t>de</a:t>
                      </a:r>
                      <a:r>
                        <a:rPr lang="en-US" b="1">
                          <a:solidFill>
                            <a:srgbClr val="000000"/>
                          </a:solidFill>
                          <a:effectLst/>
                          <a:latin typeface="Arial"/>
                        </a:rPr>
                        <a:t>r </a:t>
                      </a:r>
                      <a:r>
                        <a:rPr lang="en-US">
                          <a:solidFill>
                            <a:srgbClr val="000000"/>
                          </a:solidFill>
                          <a:effectLst/>
                          <a:latin typeface="Arial"/>
                        </a:rPr>
                        <a:t>rot</a:t>
                      </a:r>
                      <a:r>
                        <a:rPr lang="en-US" b="1" u="sng">
                          <a:solidFill>
                            <a:srgbClr val="000000"/>
                          </a:solidFill>
                          <a:effectLst/>
                          <a:latin typeface="Arial"/>
                        </a:rPr>
                        <a:t>en</a:t>
                      </a:r>
                      <a:endParaRPr lang="en-US">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marL="0" marR="0" algn="ctr">
                        <a:spcBef>
                          <a:spcPts val="0"/>
                        </a:spcBef>
                        <a:spcAft>
                          <a:spcPts val="0"/>
                        </a:spcAft>
                      </a:pPr>
                      <a:r>
                        <a:rPr lang="en-US">
                          <a:solidFill>
                            <a:srgbClr val="000000"/>
                          </a:solidFill>
                          <a:effectLst/>
                          <a:latin typeface="Arial"/>
                        </a:rPr>
                        <a:t>de</a:t>
                      </a:r>
                      <a:r>
                        <a:rPr lang="en-US" b="1">
                          <a:solidFill>
                            <a:srgbClr val="000000"/>
                          </a:solidFill>
                          <a:effectLst/>
                          <a:latin typeface="Arial"/>
                        </a:rPr>
                        <a:t>m</a:t>
                      </a:r>
                      <a:r>
                        <a:rPr lang="en-US">
                          <a:solidFill>
                            <a:srgbClr val="000000"/>
                          </a:solidFill>
                          <a:effectLst/>
                          <a:latin typeface="Arial"/>
                        </a:rPr>
                        <a:t> rot</a:t>
                      </a:r>
                      <a:r>
                        <a:rPr lang="en-US" b="1" u="sng">
                          <a:solidFill>
                            <a:srgbClr val="000000"/>
                          </a:solidFill>
                          <a:effectLst/>
                          <a:latin typeface="Arial"/>
                        </a:rPr>
                        <a:t>en</a:t>
                      </a:r>
                      <a:endParaRPr lang="en-US">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marL="0" marR="0" algn="ctr">
                        <a:spcBef>
                          <a:spcPts val="0"/>
                        </a:spcBef>
                        <a:spcAft>
                          <a:spcPts val="0"/>
                        </a:spcAft>
                      </a:pPr>
                      <a:r>
                        <a:rPr lang="en-US">
                          <a:solidFill>
                            <a:srgbClr val="000000"/>
                          </a:solidFill>
                          <a:effectLst/>
                          <a:latin typeface="Arial"/>
                        </a:rPr>
                        <a:t>de</a:t>
                      </a:r>
                      <a:r>
                        <a:rPr lang="en-US" b="1">
                          <a:solidFill>
                            <a:srgbClr val="000000"/>
                          </a:solidFill>
                          <a:effectLst/>
                          <a:latin typeface="Arial"/>
                        </a:rPr>
                        <a:t>n</a:t>
                      </a:r>
                      <a:r>
                        <a:rPr lang="en-US">
                          <a:solidFill>
                            <a:srgbClr val="000000"/>
                          </a:solidFill>
                          <a:effectLst/>
                          <a:latin typeface="Arial"/>
                        </a:rPr>
                        <a:t> rot</a:t>
                      </a:r>
                      <a:r>
                        <a:rPr lang="en-US" b="1" u="sng">
                          <a:solidFill>
                            <a:srgbClr val="000000"/>
                          </a:solidFill>
                          <a:effectLst/>
                          <a:latin typeface="Arial"/>
                        </a:rPr>
                        <a:t>en</a:t>
                      </a:r>
                      <a:endParaRPr lang="en-US">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731520">
                <a:tc vMerge="1">
                  <a:txBody>
                    <a:bodyPr/>
                    <a:lstStyle/>
                    <a:p>
                      <a:endParaRPr lang="en-US"/>
                    </a:p>
                  </a:txBody>
                  <a:tcPr/>
                </a:tc>
                <a:tc>
                  <a:txBody>
                    <a:bodyPr/>
                    <a:lstStyle/>
                    <a:p>
                      <a:pPr marL="0" marR="0" algn="ctr">
                        <a:spcBef>
                          <a:spcPts val="0"/>
                        </a:spcBef>
                        <a:spcAft>
                          <a:spcPts val="0"/>
                        </a:spcAft>
                      </a:pPr>
                      <a:r>
                        <a:rPr lang="en-US">
                          <a:solidFill>
                            <a:srgbClr val="000000"/>
                          </a:solidFill>
                          <a:effectLst/>
                          <a:latin typeface="Arial"/>
                        </a:rPr>
                        <a:t>eine</a:t>
                      </a:r>
                      <a:r>
                        <a:rPr lang="en-US" b="1">
                          <a:solidFill>
                            <a:srgbClr val="000000"/>
                          </a:solidFill>
                          <a:effectLst/>
                          <a:latin typeface="Arial"/>
                        </a:rPr>
                        <a:t>m</a:t>
                      </a:r>
                      <a:r>
                        <a:rPr lang="en-US">
                          <a:solidFill>
                            <a:srgbClr val="000000"/>
                          </a:solidFill>
                          <a:effectLst/>
                          <a:latin typeface="Arial"/>
                        </a:rPr>
                        <a:t> rot</a:t>
                      </a:r>
                      <a:r>
                        <a:rPr lang="en-US" b="1" u="sng">
                          <a:solidFill>
                            <a:srgbClr val="000000"/>
                          </a:solidFill>
                          <a:effectLst/>
                          <a:latin typeface="Arial"/>
                        </a:rPr>
                        <a:t>en</a:t>
                      </a:r>
                      <a:endParaRPr lang="en-US">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a:solidFill>
                            <a:srgbClr val="000000"/>
                          </a:solidFill>
                          <a:effectLst/>
                          <a:latin typeface="Arial"/>
                        </a:rPr>
                        <a:t>eine</a:t>
                      </a:r>
                      <a:r>
                        <a:rPr lang="en-US" b="1">
                          <a:solidFill>
                            <a:srgbClr val="000000"/>
                          </a:solidFill>
                          <a:effectLst/>
                          <a:latin typeface="Arial"/>
                        </a:rPr>
                        <a:t>r</a:t>
                      </a:r>
                      <a:r>
                        <a:rPr lang="en-US">
                          <a:solidFill>
                            <a:srgbClr val="000000"/>
                          </a:solidFill>
                          <a:effectLst/>
                          <a:latin typeface="Arial"/>
                        </a:rPr>
                        <a:t> rot</a:t>
                      </a:r>
                      <a:r>
                        <a:rPr lang="en-US" b="1" u="sng">
                          <a:solidFill>
                            <a:srgbClr val="000000"/>
                          </a:solidFill>
                          <a:effectLst/>
                          <a:latin typeface="Arial"/>
                        </a:rPr>
                        <a:t>en</a:t>
                      </a:r>
                      <a:endParaRPr lang="en-US">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a:solidFill>
                            <a:srgbClr val="000000"/>
                          </a:solidFill>
                          <a:effectLst/>
                          <a:latin typeface="Arial"/>
                        </a:rPr>
                        <a:t>eine</a:t>
                      </a:r>
                      <a:r>
                        <a:rPr lang="en-US" b="1">
                          <a:solidFill>
                            <a:srgbClr val="000000"/>
                          </a:solidFill>
                          <a:effectLst/>
                          <a:latin typeface="Arial"/>
                        </a:rPr>
                        <a:t>m</a:t>
                      </a:r>
                      <a:r>
                        <a:rPr lang="en-US">
                          <a:solidFill>
                            <a:srgbClr val="000000"/>
                          </a:solidFill>
                          <a:effectLst/>
                          <a:latin typeface="Arial"/>
                        </a:rPr>
                        <a:t> rot</a:t>
                      </a:r>
                      <a:r>
                        <a:rPr lang="en-US" b="1" u="sng">
                          <a:solidFill>
                            <a:srgbClr val="000000"/>
                          </a:solidFill>
                          <a:effectLst/>
                          <a:latin typeface="Arial"/>
                        </a:rPr>
                        <a:t>en</a:t>
                      </a:r>
                      <a:endParaRPr lang="en-US">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dirty="0" err="1">
                          <a:solidFill>
                            <a:srgbClr val="000000"/>
                          </a:solidFill>
                          <a:effectLst/>
                          <a:latin typeface="Arial"/>
                        </a:rPr>
                        <a:t>keine</a:t>
                      </a:r>
                      <a:r>
                        <a:rPr lang="en-US" b="1" dirty="0" err="1">
                          <a:solidFill>
                            <a:srgbClr val="000000"/>
                          </a:solidFill>
                          <a:effectLst/>
                          <a:latin typeface="Arial"/>
                        </a:rPr>
                        <a:t>n</a:t>
                      </a:r>
                      <a:r>
                        <a:rPr lang="en-US" dirty="0">
                          <a:solidFill>
                            <a:srgbClr val="000000"/>
                          </a:solidFill>
                          <a:effectLst/>
                          <a:latin typeface="Arial"/>
                        </a:rPr>
                        <a:t> </a:t>
                      </a:r>
                      <a:r>
                        <a:rPr lang="en-US" dirty="0" err="1">
                          <a:solidFill>
                            <a:srgbClr val="000000"/>
                          </a:solidFill>
                          <a:effectLst/>
                          <a:latin typeface="Arial"/>
                        </a:rPr>
                        <a:t>rot</a:t>
                      </a:r>
                      <a:r>
                        <a:rPr lang="en-US" b="1" u="sng" dirty="0" err="1">
                          <a:solidFill>
                            <a:srgbClr val="000000"/>
                          </a:solidFill>
                          <a:effectLst/>
                          <a:latin typeface="Arial"/>
                        </a:rPr>
                        <a:t>en</a:t>
                      </a:r>
                      <a:endParaRPr lang="en-US" dirty="0">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5" name="Rectangle 1"/>
          <p:cNvSpPr>
            <a:spLocks noChangeArrowheads="1"/>
          </p:cNvSpPr>
          <p:nvPr/>
        </p:nvSpPr>
        <p:spPr bwMode="auto">
          <a:xfrm>
            <a:off x="1308100" y="24907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itchFamily="34" charset="0"/>
                <a:cs typeface="Arial" pitchFamily="34" charset="0"/>
              </a:rPr>
              <a:t/>
            </a:r>
            <a:br>
              <a:rPr kumimoji="0" lang="en-US" altLang="en-US" sz="1800" b="0" i="0" u="none" strike="noStrike" cap="none" normalizeH="0" baseline="0" smtClean="0">
                <a:ln>
                  <a:noFill/>
                </a:ln>
                <a:solidFill>
                  <a:schemeClr val="tx1"/>
                </a:solidFill>
                <a:effectLst/>
                <a:latin typeface="Arial" pitchFamily="34" charset="0"/>
                <a:cs typeface="Arial" pitchFamily="34" charset="0"/>
              </a:rPr>
            </a:b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itle 1"/>
          <p:cNvSpPr>
            <a:spLocks noGrp="1"/>
          </p:cNvSpPr>
          <p:nvPr>
            <p:ph type="title"/>
          </p:nvPr>
        </p:nvSpPr>
        <p:spPr>
          <a:xfrm>
            <a:off x="0" y="304800"/>
            <a:ext cx="9144000" cy="1524000"/>
          </a:xfrm>
        </p:spPr>
        <p:txBody>
          <a:bodyPr>
            <a:normAutofit fontScale="90000"/>
          </a:bodyPr>
          <a:lstStyle/>
          <a:p>
            <a:r>
              <a:rPr lang="en-US" dirty="0" smtClean="0"/>
              <a:t>Get out your chart if you need it. </a:t>
            </a:r>
            <a:br>
              <a:rPr lang="en-US" dirty="0" smtClean="0"/>
            </a:br>
            <a:r>
              <a:rPr lang="en-US" dirty="0" smtClean="0"/>
              <a:t>Make sure you still know how to fill it in.</a:t>
            </a:r>
            <a:endParaRPr lang="en-US" dirty="0"/>
          </a:p>
        </p:txBody>
      </p:sp>
    </p:spTree>
    <p:extLst>
      <p:ext uri="{BB962C8B-B14F-4D97-AF65-F5344CB8AC3E}">
        <p14:creationId xmlns:p14="http://schemas.microsoft.com/office/powerpoint/2010/main" val="26517108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473" y="1447800"/>
            <a:ext cx="8991600" cy="3352800"/>
          </a:xfrm>
        </p:spPr>
        <p:txBody>
          <a:bodyPr>
            <a:noAutofit/>
          </a:bodyPr>
          <a:lstStyle/>
          <a:p>
            <a:r>
              <a:rPr lang="en-US" sz="8800" dirty="0"/>
              <a:t> </a:t>
            </a:r>
            <a:r>
              <a:rPr lang="en-US" sz="8800" dirty="0" smtClean="0"/>
              <a:t>_______ (his</a:t>
            </a:r>
            <a:r>
              <a:rPr lang="en-US" sz="8800" dirty="0" smtClean="0"/>
              <a:t>) dick__  </a:t>
            </a:r>
            <a:r>
              <a:rPr lang="en-US" sz="8800" dirty="0" err="1" smtClean="0"/>
              <a:t>Wörterbuch</a:t>
            </a:r>
            <a:r>
              <a:rPr lang="en-US" sz="8800" dirty="0" smtClean="0"/>
              <a:t> </a:t>
            </a:r>
            <a:r>
              <a:rPr lang="en-US" sz="8800" dirty="0" err="1" smtClean="0"/>
              <a:t>ist</a:t>
            </a:r>
            <a:r>
              <a:rPr lang="en-US" sz="8800" dirty="0" smtClean="0"/>
              <a:t> </a:t>
            </a:r>
            <a:r>
              <a:rPr lang="en-US" sz="8800" dirty="0" err="1" smtClean="0"/>
              <a:t>sehr</a:t>
            </a:r>
            <a:r>
              <a:rPr lang="en-US" sz="8800" dirty="0" smtClean="0"/>
              <a:t> </a:t>
            </a:r>
            <a:r>
              <a:rPr lang="en-US" sz="8800" dirty="0" err="1" smtClean="0"/>
              <a:t>hilfsreich</a:t>
            </a:r>
            <a:r>
              <a:rPr lang="en-US" sz="8800" dirty="0" smtClean="0"/>
              <a:t>.</a:t>
            </a:r>
            <a:endParaRPr lang="en-US" sz="8800" dirty="0"/>
          </a:p>
        </p:txBody>
      </p:sp>
      <p:sp>
        <p:nvSpPr>
          <p:cNvPr id="4" name="TextBox 3"/>
          <p:cNvSpPr txBox="1"/>
          <p:nvPr/>
        </p:nvSpPr>
        <p:spPr>
          <a:xfrm>
            <a:off x="2438400" y="394522"/>
            <a:ext cx="3733800" cy="1323439"/>
          </a:xfrm>
          <a:prstGeom prst="rect">
            <a:avLst/>
          </a:prstGeom>
          <a:noFill/>
        </p:spPr>
        <p:txBody>
          <a:bodyPr wrap="square" rtlCol="0">
            <a:spAutoFit/>
          </a:bodyPr>
          <a:lstStyle/>
          <a:p>
            <a:r>
              <a:rPr lang="en-US" sz="8000" dirty="0" err="1" smtClean="0">
                <a:solidFill>
                  <a:srgbClr val="FF0000"/>
                </a:solidFill>
              </a:rPr>
              <a:t>SeinX</a:t>
            </a:r>
            <a:endParaRPr lang="en-US" sz="8000" dirty="0">
              <a:solidFill>
                <a:srgbClr val="FF0000"/>
              </a:solidFill>
            </a:endParaRPr>
          </a:p>
        </p:txBody>
      </p:sp>
      <p:sp>
        <p:nvSpPr>
          <p:cNvPr id="5" name="TextBox 4"/>
          <p:cNvSpPr txBox="1"/>
          <p:nvPr/>
        </p:nvSpPr>
        <p:spPr>
          <a:xfrm>
            <a:off x="4953000" y="1800761"/>
            <a:ext cx="3733800" cy="1323439"/>
          </a:xfrm>
          <a:prstGeom prst="rect">
            <a:avLst/>
          </a:prstGeom>
          <a:noFill/>
        </p:spPr>
        <p:txBody>
          <a:bodyPr wrap="square" rtlCol="0">
            <a:spAutoFit/>
          </a:bodyPr>
          <a:lstStyle/>
          <a:p>
            <a:r>
              <a:rPr lang="en-US" sz="8000" dirty="0" err="1" smtClean="0">
                <a:solidFill>
                  <a:srgbClr val="FF0000"/>
                </a:solidFill>
              </a:rPr>
              <a:t>es</a:t>
            </a:r>
            <a:endParaRPr lang="en-US" sz="8000" dirty="0">
              <a:solidFill>
                <a:srgbClr val="FF0000"/>
              </a:solidFill>
            </a:endParaRPr>
          </a:p>
        </p:txBody>
      </p:sp>
    </p:spTree>
    <p:extLst>
      <p:ext uri="{BB962C8B-B14F-4D97-AF65-F5344CB8AC3E}">
        <p14:creationId xmlns:p14="http://schemas.microsoft.com/office/powerpoint/2010/main" val="3814836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828800"/>
            <a:ext cx="8229600" cy="2590800"/>
          </a:xfrm>
        </p:spPr>
        <p:txBody>
          <a:bodyPr>
            <a:noAutofit/>
          </a:bodyPr>
          <a:lstStyle/>
          <a:p>
            <a:r>
              <a:rPr lang="en-US" sz="8800" dirty="0" err="1" smtClean="0"/>
              <a:t>Er</a:t>
            </a:r>
            <a:r>
              <a:rPr lang="en-US" sz="8800" dirty="0" smtClean="0"/>
              <a:t> </a:t>
            </a:r>
            <a:r>
              <a:rPr lang="en-US" sz="8800" dirty="0" err="1" smtClean="0"/>
              <a:t>wirft</a:t>
            </a:r>
            <a:r>
              <a:rPr lang="en-US" sz="8800" dirty="0" smtClean="0"/>
              <a:t> _______ (his) </a:t>
            </a:r>
            <a:r>
              <a:rPr lang="en-US" sz="8800" dirty="0" err="1" smtClean="0"/>
              <a:t>braun</a:t>
            </a:r>
            <a:r>
              <a:rPr lang="en-US" sz="8800" dirty="0" smtClean="0"/>
              <a:t>___ Football.</a:t>
            </a:r>
            <a:endParaRPr lang="en-US" sz="8800" dirty="0"/>
          </a:p>
        </p:txBody>
      </p:sp>
      <p:sp>
        <p:nvSpPr>
          <p:cNvPr id="4" name="TextBox 3"/>
          <p:cNvSpPr txBox="1"/>
          <p:nvPr/>
        </p:nvSpPr>
        <p:spPr>
          <a:xfrm>
            <a:off x="4648200" y="1143000"/>
            <a:ext cx="3733800" cy="1323439"/>
          </a:xfrm>
          <a:prstGeom prst="rect">
            <a:avLst/>
          </a:prstGeom>
          <a:noFill/>
        </p:spPr>
        <p:txBody>
          <a:bodyPr wrap="square" rtlCol="0">
            <a:spAutoFit/>
          </a:bodyPr>
          <a:lstStyle/>
          <a:p>
            <a:r>
              <a:rPr lang="en-US" sz="8000" dirty="0" err="1" smtClean="0">
                <a:solidFill>
                  <a:srgbClr val="FF0000"/>
                </a:solidFill>
              </a:rPr>
              <a:t>seinen</a:t>
            </a:r>
            <a:endParaRPr lang="en-US" sz="8000" dirty="0">
              <a:solidFill>
                <a:srgbClr val="FF0000"/>
              </a:solidFill>
            </a:endParaRPr>
          </a:p>
        </p:txBody>
      </p:sp>
      <p:sp>
        <p:nvSpPr>
          <p:cNvPr id="5" name="TextBox 4"/>
          <p:cNvSpPr txBox="1"/>
          <p:nvPr/>
        </p:nvSpPr>
        <p:spPr>
          <a:xfrm>
            <a:off x="6096000" y="2466439"/>
            <a:ext cx="3733800" cy="1323439"/>
          </a:xfrm>
          <a:prstGeom prst="rect">
            <a:avLst/>
          </a:prstGeom>
          <a:noFill/>
        </p:spPr>
        <p:txBody>
          <a:bodyPr wrap="square" rtlCol="0">
            <a:spAutoFit/>
          </a:bodyPr>
          <a:lstStyle/>
          <a:p>
            <a:r>
              <a:rPr lang="en-US" sz="8000" dirty="0" err="1" smtClean="0">
                <a:solidFill>
                  <a:srgbClr val="FF0000"/>
                </a:solidFill>
              </a:rPr>
              <a:t>en</a:t>
            </a:r>
            <a:endParaRPr lang="en-US" sz="8000" dirty="0">
              <a:solidFill>
                <a:srgbClr val="FF0000"/>
              </a:solidFill>
            </a:endParaRPr>
          </a:p>
        </p:txBody>
      </p:sp>
    </p:spTree>
    <p:extLst>
      <p:ext uri="{BB962C8B-B14F-4D97-AF65-F5344CB8AC3E}">
        <p14:creationId xmlns:p14="http://schemas.microsoft.com/office/powerpoint/2010/main" val="2236820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085439"/>
            <a:ext cx="8229600" cy="2590800"/>
          </a:xfrm>
        </p:spPr>
        <p:txBody>
          <a:bodyPr>
            <a:noAutofit/>
          </a:bodyPr>
          <a:lstStyle/>
          <a:p>
            <a:r>
              <a:rPr lang="en-US" sz="8800" dirty="0" smtClean="0"/>
              <a:t>_______ (its</a:t>
            </a:r>
            <a:r>
              <a:rPr lang="en-US" sz="8800" dirty="0" smtClean="0"/>
              <a:t>) </a:t>
            </a:r>
            <a:r>
              <a:rPr lang="en-US" sz="8800" dirty="0" err="1" smtClean="0"/>
              <a:t>hä</a:t>
            </a:r>
            <a:r>
              <a:rPr lang="el-GR" sz="8800" dirty="0" smtClean="0"/>
              <a:t>β</a:t>
            </a:r>
            <a:r>
              <a:rPr lang="en-US" sz="8800" dirty="0" smtClean="0"/>
              <a:t>lich___  Mutter </a:t>
            </a:r>
            <a:r>
              <a:rPr lang="en-US" sz="8800" dirty="0" err="1" smtClean="0"/>
              <a:t>ist</a:t>
            </a:r>
            <a:r>
              <a:rPr lang="en-US" sz="8800" dirty="0" smtClean="0"/>
              <a:t> </a:t>
            </a:r>
            <a:r>
              <a:rPr lang="en-US" sz="8800" dirty="0" err="1" smtClean="0"/>
              <a:t>ein</a:t>
            </a:r>
            <a:r>
              <a:rPr lang="en-US" sz="8800" dirty="0" smtClean="0"/>
              <a:t> Monster.</a:t>
            </a:r>
            <a:endParaRPr lang="en-US" sz="8800" dirty="0"/>
          </a:p>
        </p:txBody>
      </p:sp>
      <p:sp>
        <p:nvSpPr>
          <p:cNvPr id="4" name="TextBox 3"/>
          <p:cNvSpPr txBox="1"/>
          <p:nvPr/>
        </p:nvSpPr>
        <p:spPr>
          <a:xfrm>
            <a:off x="1828800" y="762000"/>
            <a:ext cx="3733800" cy="1323439"/>
          </a:xfrm>
          <a:prstGeom prst="rect">
            <a:avLst/>
          </a:prstGeom>
          <a:noFill/>
        </p:spPr>
        <p:txBody>
          <a:bodyPr wrap="square" rtlCol="0">
            <a:spAutoFit/>
          </a:bodyPr>
          <a:lstStyle/>
          <a:p>
            <a:r>
              <a:rPr lang="en-US" sz="8000" dirty="0" smtClean="0">
                <a:solidFill>
                  <a:srgbClr val="FF0000"/>
                </a:solidFill>
              </a:rPr>
              <a:t>Seine</a:t>
            </a:r>
            <a:endParaRPr lang="en-US" sz="8000" dirty="0">
              <a:solidFill>
                <a:srgbClr val="FF0000"/>
              </a:solidFill>
            </a:endParaRPr>
          </a:p>
        </p:txBody>
      </p:sp>
      <p:sp>
        <p:nvSpPr>
          <p:cNvPr id="5" name="TextBox 4"/>
          <p:cNvSpPr txBox="1"/>
          <p:nvPr/>
        </p:nvSpPr>
        <p:spPr>
          <a:xfrm>
            <a:off x="5181600" y="2085439"/>
            <a:ext cx="3733800" cy="1323439"/>
          </a:xfrm>
          <a:prstGeom prst="rect">
            <a:avLst/>
          </a:prstGeom>
          <a:noFill/>
        </p:spPr>
        <p:txBody>
          <a:bodyPr wrap="square" rtlCol="0">
            <a:spAutoFit/>
          </a:bodyPr>
          <a:lstStyle/>
          <a:p>
            <a:r>
              <a:rPr lang="en-US" sz="8000" dirty="0" smtClean="0">
                <a:solidFill>
                  <a:srgbClr val="FF0000"/>
                </a:solidFill>
              </a:rPr>
              <a:t>e</a:t>
            </a:r>
            <a:endParaRPr lang="en-US" sz="8000" dirty="0">
              <a:solidFill>
                <a:srgbClr val="FF0000"/>
              </a:solidFill>
            </a:endParaRPr>
          </a:p>
        </p:txBody>
      </p:sp>
    </p:spTree>
    <p:extLst>
      <p:ext uri="{BB962C8B-B14F-4D97-AF65-F5344CB8AC3E}">
        <p14:creationId xmlns:p14="http://schemas.microsoft.com/office/powerpoint/2010/main" val="226202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828800"/>
            <a:ext cx="8229600" cy="2590800"/>
          </a:xfrm>
        </p:spPr>
        <p:txBody>
          <a:bodyPr>
            <a:noAutofit/>
          </a:bodyPr>
          <a:lstStyle/>
          <a:p>
            <a:r>
              <a:rPr lang="en-US" sz="8800" dirty="0" err="1" smtClean="0"/>
              <a:t>Er</a:t>
            </a:r>
            <a:r>
              <a:rPr lang="en-US" sz="8800" dirty="0" smtClean="0"/>
              <a:t> </a:t>
            </a:r>
            <a:r>
              <a:rPr lang="en-US" sz="8800" dirty="0" err="1" smtClean="0"/>
              <a:t>trinkt</a:t>
            </a:r>
            <a:r>
              <a:rPr lang="en-US" sz="8800" dirty="0" smtClean="0"/>
              <a:t> d___ </a:t>
            </a:r>
            <a:r>
              <a:rPr lang="en-US" sz="8800" dirty="0" err="1" smtClean="0"/>
              <a:t>schwarz</a:t>
            </a:r>
            <a:r>
              <a:rPr lang="en-US" sz="8800" dirty="0" smtClean="0"/>
              <a:t>___ </a:t>
            </a:r>
            <a:r>
              <a:rPr lang="en-US" sz="8800" dirty="0" err="1" smtClean="0"/>
              <a:t>Kaffee</a:t>
            </a:r>
            <a:r>
              <a:rPr lang="en-US" sz="8800" dirty="0" smtClean="0"/>
              <a:t> </a:t>
            </a:r>
            <a:r>
              <a:rPr lang="en-US" sz="8800" dirty="0" err="1" smtClean="0"/>
              <a:t>jeden</a:t>
            </a:r>
            <a:r>
              <a:rPr lang="en-US" sz="8800" dirty="0" smtClean="0"/>
              <a:t> Tag.</a:t>
            </a:r>
            <a:endParaRPr lang="en-US" sz="8800" dirty="0"/>
          </a:p>
        </p:txBody>
      </p:sp>
      <p:sp>
        <p:nvSpPr>
          <p:cNvPr id="4" name="TextBox 3"/>
          <p:cNvSpPr txBox="1"/>
          <p:nvPr/>
        </p:nvSpPr>
        <p:spPr>
          <a:xfrm>
            <a:off x="5791200" y="1114961"/>
            <a:ext cx="3733800" cy="1323439"/>
          </a:xfrm>
          <a:prstGeom prst="rect">
            <a:avLst/>
          </a:prstGeom>
          <a:noFill/>
        </p:spPr>
        <p:txBody>
          <a:bodyPr wrap="square" rtlCol="0">
            <a:spAutoFit/>
          </a:bodyPr>
          <a:lstStyle/>
          <a:p>
            <a:r>
              <a:rPr lang="en-US" sz="8000" dirty="0" err="1" smtClean="0">
                <a:solidFill>
                  <a:srgbClr val="FF0000"/>
                </a:solidFill>
              </a:rPr>
              <a:t>en</a:t>
            </a:r>
            <a:endParaRPr lang="en-US" sz="8000" dirty="0">
              <a:solidFill>
                <a:srgbClr val="FF0000"/>
              </a:solidFill>
            </a:endParaRPr>
          </a:p>
        </p:txBody>
      </p:sp>
      <p:sp>
        <p:nvSpPr>
          <p:cNvPr id="5" name="TextBox 4"/>
          <p:cNvSpPr txBox="1"/>
          <p:nvPr/>
        </p:nvSpPr>
        <p:spPr>
          <a:xfrm>
            <a:off x="5486400" y="2466439"/>
            <a:ext cx="3733800" cy="1323439"/>
          </a:xfrm>
          <a:prstGeom prst="rect">
            <a:avLst/>
          </a:prstGeom>
          <a:noFill/>
        </p:spPr>
        <p:txBody>
          <a:bodyPr wrap="square" rtlCol="0">
            <a:spAutoFit/>
          </a:bodyPr>
          <a:lstStyle/>
          <a:p>
            <a:r>
              <a:rPr lang="en-US" sz="8000" dirty="0" err="1" smtClean="0">
                <a:solidFill>
                  <a:srgbClr val="FF0000"/>
                </a:solidFill>
              </a:rPr>
              <a:t>en</a:t>
            </a:r>
            <a:endParaRPr lang="en-US" sz="8000" dirty="0">
              <a:solidFill>
                <a:srgbClr val="FF0000"/>
              </a:solidFill>
            </a:endParaRPr>
          </a:p>
        </p:txBody>
      </p:sp>
    </p:spTree>
    <p:extLst>
      <p:ext uri="{BB962C8B-B14F-4D97-AF65-F5344CB8AC3E}">
        <p14:creationId xmlns:p14="http://schemas.microsoft.com/office/powerpoint/2010/main" val="2392966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0"/>
            <a:ext cx="9144000" cy="3810000"/>
          </a:xfrm>
        </p:spPr>
        <p:txBody>
          <a:bodyPr>
            <a:noAutofit/>
          </a:bodyPr>
          <a:lstStyle/>
          <a:p>
            <a:r>
              <a:rPr lang="en-US" sz="8800" dirty="0" err="1" smtClean="0"/>
              <a:t>Ich</a:t>
            </a:r>
            <a:r>
              <a:rPr lang="en-US" sz="8800" dirty="0" smtClean="0"/>
              <a:t> </a:t>
            </a:r>
            <a:r>
              <a:rPr lang="en-US" sz="8800" dirty="0" err="1" smtClean="0"/>
              <a:t>kenne</a:t>
            </a:r>
            <a:r>
              <a:rPr lang="en-US" sz="8800" dirty="0" smtClean="0"/>
              <a:t> Thorsten und _____ (his) </a:t>
            </a:r>
            <a:r>
              <a:rPr lang="en-US" sz="8800" dirty="0" err="1" smtClean="0"/>
              <a:t>geschieden</a:t>
            </a:r>
            <a:r>
              <a:rPr lang="en-US" sz="8800" dirty="0" smtClean="0"/>
              <a:t>___ </a:t>
            </a:r>
            <a:r>
              <a:rPr lang="en-US" sz="8800" dirty="0" err="1" smtClean="0"/>
              <a:t>Vater</a:t>
            </a:r>
            <a:r>
              <a:rPr lang="en-US" sz="8800" dirty="0" smtClean="0"/>
              <a:t>. </a:t>
            </a:r>
            <a:endParaRPr lang="en-US" sz="8800" dirty="0"/>
          </a:p>
        </p:txBody>
      </p:sp>
      <p:sp>
        <p:nvSpPr>
          <p:cNvPr id="4" name="TextBox 3"/>
          <p:cNvSpPr txBox="1"/>
          <p:nvPr/>
        </p:nvSpPr>
        <p:spPr>
          <a:xfrm>
            <a:off x="3048000" y="2057400"/>
            <a:ext cx="3733800" cy="1323439"/>
          </a:xfrm>
          <a:prstGeom prst="rect">
            <a:avLst/>
          </a:prstGeom>
          <a:noFill/>
        </p:spPr>
        <p:txBody>
          <a:bodyPr wrap="square" rtlCol="0">
            <a:spAutoFit/>
          </a:bodyPr>
          <a:lstStyle/>
          <a:p>
            <a:r>
              <a:rPr lang="en-US" sz="8000" dirty="0" err="1" smtClean="0">
                <a:solidFill>
                  <a:srgbClr val="FF0000"/>
                </a:solidFill>
              </a:rPr>
              <a:t>seinen</a:t>
            </a:r>
            <a:endParaRPr lang="en-US" sz="8000" dirty="0">
              <a:solidFill>
                <a:srgbClr val="FF0000"/>
              </a:solidFill>
            </a:endParaRPr>
          </a:p>
        </p:txBody>
      </p:sp>
      <p:sp>
        <p:nvSpPr>
          <p:cNvPr id="5" name="TextBox 4"/>
          <p:cNvSpPr txBox="1"/>
          <p:nvPr/>
        </p:nvSpPr>
        <p:spPr>
          <a:xfrm>
            <a:off x="6421582" y="3380839"/>
            <a:ext cx="3733800" cy="1323439"/>
          </a:xfrm>
          <a:prstGeom prst="rect">
            <a:avLst/>
          </a:prstGeom>
          <a:noFill/>
        </p:spPr>
        <p:txBody>
          <a:bodyPr wrap="square" rtlCol="0">
            <a:spAutoFit/>
          </a:bodyPr>
          <a:lstStyle/>
          <a:p>
            <a:r>
              <a:rPr lang="en-US" sz="8000" dirty="0" err="1" smtClean="0">
                <a:solidFill>
                  <a:srgbClr val="FF0000"/>
                </a:solidFill>
              </a:rPr>
              <a:t>en</a:t>
            </a:r>
            <a:endParaRPr lang="en-US" sz="8000" dirty="0">
              <a:solidFill>
                <a:srgbClr val="FF0000"/>
              </a:solidFill>
            </a:endParaRPr>
          </a:p>
        </p:txBody>
      </p:sp>
    </p:spTree>
    <p:extLst>
      <p:ext uri="{BB962C8B-B14F-4D97-AF65-F5344CB8AC3E}">
        <p14:creationId xmlns:p14="http://schemas.microsoft.com/office/powerpoint/2010/main" val="5763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0"/>
            <a:ext cx="9144000" cy="3810000"/>
          </a:xfrm>
        </p:spPr>
        <p:txBody>
          <a:bodyPr>
            <a:noAutofit/>
          </a:bodyPr>
          <a:lstStyle/>
          <a:p>
            <a:r>
              <a:rPr lang="en-US" sz="8800" dirty="0" smtClean="0"/>
              <a:t>D__ </a:t>
            </a:r>
            <a:r>
              <a:rPr lang="en-US" sz="8800" dirty="0" err="1" smtClean="0"/>
              <a:t>älter</a:t>
            </a:r>
            <a:r>
              <a:rPr lang="en-US" sz="8800" dirty="0" smtClean="0"/>
              <a:t>__ </a:t>
            </a:r>
            <a:r>
              <a:rPr lang="en-US" sz="8800" dirty="0" err="1" smtClean="0"/>
              <a:t>Schwester</a:t>
            </a:r>
            <a:r>
              <a:rPr lang="en-US" sz="8800" dirty="0" smtClean="0"/>
              <a:t> </a:t>
            </a:r>
            <a:r>
              <a:rPr lang="en-US" sz="8800" dirty="0" err="1" smtClean="0"/>
              <a:t>kocht</a:t>
            </a:r>
            <a:r>
              <a:rPr lang="en-US" sz="8800" dirty="0" smtClean="0"/>
              <a:t> </a:t>
            </a:r>
            <a:r>
              <a:rPr lang="en-US" sz="8800" dirty="0" err="1" smtClean="0"/>
              <a:t>gern</a:t>
            </a:r>
            <a:r>
              <a:rPr lang="en-US" sz="8800" dirty="0" smtClean="0"/>
              <a:t>.</a:t>
            </a:r>
            <a:endParaRPr lang="en-US" sz="8800" dirty="0"/>
          </a:p>
        </p:txBody>
      </p:sp>
      <p:sp>
        <p:nvSpPr>
          <p:cNvPr id="4" name="TextBox 3"/>
          <p:cNvSpPr txBox="1"/>
          <p:nvPr/>
        </p:nvSpPr>
        <p:spPr>
          <a:xfrm>
            <a:off x="2687782" y="1410920"/>
            <a:ext cx="3733800" cy="1323439"/>
          </a:xfrm>
          <a:prstGeom prst="rect">
            <a:avLst/>
          </a:prstGeom>
          <a:noFill/>
        </p:spPr>
        <p:txBody>
          <a:bodyPr wrap="square" rtlCol="0">
            <a:spAutoFit/>
          </a:bodyPr>
          <a:lstStyle/>
          <a:p>
            <a:r>
              <a:rPr lang="en-US" sz="8000" dirty="0" err="1" smtClean="0">
                <a:solidFill>
                  <a:srgbClr val="FF0000"/>
                </a:solidFill>
              </a:rPr>
              <a:t>ie</a:t>
            </a:r>
            <a:endParaRPr lang="en-US" sz="8000" dirty="0">
              <a:solidFill>
                <a:srgbClr val="FF0000"/>
              </a:solidFill>
            </a:endParaRPr>
          </a:p>
        </p:txBody>
      </p:sp>
      <p:sp>
        <p:nvSpPr>
          <p:cNvPr id="5" name="TextBox 4"/>
          <p:cNvSpPr txBox="1"/>
          <p:nvPr/>
        </p:nvSpPr>
        <p:spPr>
          <a:xfrm>
            <a:off x="6172200" y="1447800"/>
            <a:ext cx="3733800" cy="1323439"/>
          </a:xfrm>
          <a:prstGeom prst="rect">
            <a:avLst/>
          </a:prstGeom>
          <a:noFill/>
        </p:spPr>
        <p:txBody>
          <a:bodyPr wrap="square" rtlCol="0">
            <a:spAutoFit/>
          </a:bodyPr>
          <a:lstStyle/>
          <a:p>
            <a:r>
              <a:rPr lang="en-US" sz="8000" dirty="0" smtClean="0">
                <a:solidFill>
                  <a:srgbClr val="FF0000"/>
                </a:solidFill>
              </a:rPr>
              <a:t>e</a:t>
            </a:r>
            <a:endParaRPr lang="en-US" sz="8000" dirty="0">
              <a:solidFill>
                <a:srgbClr val="FF0000"/>
              </a:solidFill>
            </a:endParaRPr>
          </a:p>
        </p:txBody>
      </p:sp>
    </p:spTree>
    <p:extLst>
      <p:ext uri="{BB962C8B-B14F-4D97-AF65-F5344CB8AC3E}">
        <p14:creationId xmlns:p14="http://schemas.microsoft.com/office/powerpoint/2010/main" val="633076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564" y="1371600"/>
            <a:ext cx="8686800" cy="3810000"/>
          </a:xfrm>
        </p:spPr>
        <p:txBody>
          <a:bodyPr>
            <a:noAutofit/>
          </a:bodyPr>
          <a:lstStyle/>
          <a:p>
            <a:r>
              <a:rPr lang="en-US" sz="8800" dirty="0" err="1" smtClean="0"/>
              <a:t>Ist</a:t>
            </a:r>
            <a:r>
              <a:rPr lang="en-US" sz="8800" dirty="0" smtClean="0"/>
              <a:t> </a:t>
            </a:r>
            <a:r>
              <a:rPr lang="en-US" sz="8800" dirty="0" err="1" smtClean="0"/>
              <a:t>er</a:t>
            </a:r>
            <a:r>
              <a:rPr lang="en-US" sz="8800" dirty="0" smtClean="0"/>
              <a:t> </a:t>
            </a:r>
            <a:r>
              <a:rPr lang="en-US" sz="8800" dirty="0" err="1" smtClean="0"/>
              <a:t>nicht</a:t>
            </a:r>
            <a:r>
              <a:rPr lang="en-US" sz="8800" dirty="0" smtClean="0"/>
              <a:t> _____ (your </a:t>
            </a:r>
            <a:r>
              <a:rPr lang="en-US" sz="8800" dirty="0" err="1" smtClean="0"/>
              <a:t>fml</a:t>
            </a:r>
            <a:r>
              <a:rPr lang="en-US" sz="8800" dirty="0" smtClean="0"/>
              <a:t>) </a:t>
            </a:r>
            <a:r>
              <a:rPr lang="en-US" sz="8800" dirty="0" smtClean="0"/>
              <a:t>alt___ </a:t>
            </a:r>
            <a:r>
              <a:rPr lang="en-US" sz="8800" dirty="0" err="1" smtClean="0"/>
              <a:t>Bruder</a:t>
            </a:r>
            <a:r>
              <a:rPr lang="en-US" sz="8800" dirty="0" smtClean="0"/>
              <a:t>?</a:t>
            </a:r>
            <a:endParaRPr lang="en-US" sz="8800" dirty="0"/>
          </a:p>
        </p:txBody>
      </p:sp>
      <p:sp>
        <p:nvSpPr>
          <p:cNvPr id="4" name="TextBox 3"/>
          <p:cNvSpPr txBox="1"/>
          <p:nvPr/>
        </p:nvSpPr>
        <p:spPr>
          <a:xfrm>
            <a:off x="6096000" y="1219200"/>
            <a:ext cx="3733800" cy="1323439"/>
          </a:xfrm>
          <a:prstGeom prst="rect">
            <a:avLst/>
          </a:prstGeom>
          <a:noFill/>
        </p:spPr>
        <p:txBody>
          <a:bodyPr wrap="square" rtlCol="0">
            <a:spAutoFit/>
          </a:bodyPr>
          <a:lstStyle/>
          <a:p>
            <a:r>
              <a:rPr lang="en-US" sz="8000" dirty="0" err="1" smtClean="0">
                <a:solidFill>
                  <a:srgbClr val="FF0000"/>
                </a:solidFill>
              </a:rPr>
              <a:t>IhrX</a:t>
            </a:r>
            <a:endParaRPr lang="en-US" sz="8000" dirty="0">
              <a:solidFill>
                <a:srgbClr val="FF0000"/>
              </a:solidFill>
            </a:endParaRPr>
          </a:p>
        </p:txBody>
      </p:sp>
      <p:sp>
        <p:nvSpPr>
          <p:cNvPr id="5" name="TextBox 4"/>
          <p:cNvSpPr txBox="1"/>
          <p:nvPr/>
        </p:nvSpPr>
        <p:spPr>
          <a:xfrm>
            <a:off x="6858000" y="2638961"/>
            <a:ext cx="3733800" cy="1323439"/>
          </a:xfrm>
          <a:prstGeom prst="rect">
            <a:avLst/>
          </a:prstGeom>
          <a:noFill/>
        </p:spPr>
        <p:txBody>
          <a:bodyPr wrap="square" rtlCol="0">
            <a:spAutoFit/>
          </a:bodyPr>
          <a:lstStyle/>
          <a:p>
            <a:r>
              <a:rPr lang="en-US" sz="8000" dirty="0" err="1" smtClean="0">
                <a:solidFill>
                  <a:srgbClr val="FF0000"/>
                </a:solidFill>
              </a:rPr>
              <a:t>er</a:t>
            </a:r>
            <a:endParaRPr lang="en-US" sz="8000" dirty="0">
              <a:solidFill>
                <a:srgbClr val="FF0000"/>
              </a:solidFill>
            </a:endParaRPr>
          </a:p>
        </p:txBody>
      </p:sp>
    </p:spTree>
    <p:extLst>
      <p:ext uri="{BB962C8B-B14F-4D97-AF65-F5344CB8AC3E}">
        <p14:creationId xmlns:p14="http://schemas.microsoft.com/office/powerpoint/2010/main" val="3855398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418" y="1652319"/>
            <a:ext cx="8686800" cy="3810000"/>
          </a:xfrm>
        </p:spPr>
        <p:txBody>
          <a:bodyPr>
            <a:noAutofit/>
          </a:bodyPr>
          <a:lstStyle/>
          <a:p>
            <a:r>
              <a:rPr lang="en-US" sz="8800" dirty="0" smtClean="0"/>
              <a:t>____ (his) </a:t>
            </a:r>
            <a:r>
              <a:rPr lang="en-US" sz="8800" dirty="0" err="1" smtClean="0"/>
              <a:t>getrennt</a:t>
            </a:r>
            <a:r>
              <a:rPr lang="en-US" sz="8800" dirty="0" smtClean="0"/>
              <a:t>___ Frau </a:t>
            </a:r>
            <a:r>
              <a:rPr lang="en-US" sz="8800" dirty="0" err="1" smtClean="0"/>
              <a:t>ist</a:t>
            </a:r>
            <a:r>
              <a:rPr lang="en-US" sz="8800" dirty="0" smtClean="0"/>
              <a:t> </a:t>
            </a:r>
            <a:r>
              <a:rPr lang="en-US" sz="8800" dirty="0" err="1" smtClean="0"/>
              <a:t>Professorin</a:t>
            </a:r>
            <a:r>
              <a:rPr lang="en-US" sz="8800" dirty="0" smtClean="0"/>
              <a:t> an der Uni.</a:t>
            </a:r>
            <a:endParaRPr lang="en-US" sz="8800" dirty="0"/>
          </a:p>
        </p:txBody>
      </p:sp>
      <p:sp>
        <p:nvSpPr>
          <p:cNvPr id="4" name="TextBox 3"/>
          <p:cNvSpPr txBox="1"/>
          <p:nvPr/>
        </p:nvSpPr>
        <p:spPr>
          <a:xfrm>
            <a:off x="2438400" y="838200"/>
            <a:ext cx="3733800" cy="1323439"/>
          </a:xfrm>
          <a:prstGeom prst="rect">
            <a:avLst/>
          </a:prstGeom>
          <a:noFill/>
        </p:spPr>
        <p:txBody>
          <a:bodyPr wrap="square" rtlCol="0">
            <a:spAutoFit/>
          </a:bodyPr>
          <a:lstStyle/>
          <a:p>
            <a:r>
              <a:rPr lang="en-US" sz="8000" dirty="0" smtClean="0">
                <a:solidFill>
                  <a:srgbClr val="FF0000"/>
                </a:solidFill>
              </a:rPr>
              <a:t>Seine</a:t>
            </a:r>
            <a:endParaRPr lang="en-US" sz="8000" dirty="0">
              <a:solidFill>
                <a:srgbClr val="FF0000"/>
              </a:solidFill>
            </a:endParaRPr>
          </a:p>
        </p:txBody>
      </p:sp>
      <p:sp>
        <p:nvSpPr>
          <p:cNvPr id="5" name="TextBox 4"/>
          <p:cNvSpPr txBox="1"/>
          <p:nvPr/>
        </p:nvSpPr>
        <p:spPr>
          <a:xfrm>
            <a:off x="4876800" y="2151413"/>
            <a:ext cx="3733800" cy="1323439"/>
          </a:xfrm>
          <a:prstGeom prst="rect">
            <a:avLst/>
          </a:prstGeom>
          <a:noFill/>
        </p:spPr>
        <p:txBody>
          <a:bodyPr wrap="square" rtlCol="0">
            <a:spAutoFit/>
          </a:bodyPr>
          <a:lstStyle/>
          <a:p>
            <a:r>
              <a:rPr lang="en-US" sz="8000" dirty="0" smtClean="0">
                <a:solidFill>
                  <a:srgbClr val="FF0000"/>
                </a:solidFill>
              </a:rPr>
              <a:t>e</a:t>
            </a:r>
            <a:endParaRPr lang="en-US" sz="8000" dirty="0">
              <a:solidFill>
                <a:srgbClr val="FF0000"/>
              </a:solidFill>
            </a:endParaRPr>
          </a:p>
        </p:txBody>
      </p:sp>
    </p:spTree>
    <p:extLst>
      <p:ext uri="{BB962C8B-B14F-4D97-AF65-F5344CB8AC3E}">
        <p14:creationId xmlns:p14="http://schemas.microsoft.com/office/powerpoint/2010/main" val="701732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295400"/>
            <a:ext cx="9448800" cy="4191000"/>
          </a:xfrm>
        </p:spPr>
        <p:txBody>
          <a:bodyPr>
            <a:noAutofit/>
          </a:bodyPr>
          <a:lstStyle/>
          <a:p>
            <a:r>
              <a:rPr lang="en-US" sz="8800" dirty="0" err="1" smtClean="0"/>
              <a:t>Warum</a:t>
            </a:r>
            <a:r>
              <a:rPr lang="en-US" sz="8800" dirty="0" smtClean="0"/>
              <a:t> </a:t>
            </a:r>
            <a:r>
              <a:rPr lang="en-US" sz="8800" dirty="0" err="1" smtClean="0"/>
              <a:t>macht</a:t>
            </a:r>
            <a:r>
              <a:rPr lang="en-US" sz="8800" dirty="0" smtClean="0"/>
              <a:t> </a:t>
            </a:r>
            <a:r>
              <a:rPr lang="en-US" sz="8800" dirty="0" err="1" smtClean="0"/>
              <a:t>ihr</a:t>
            </a:r>
            <a:r>
              <a:rPr lang="en-US" sz="8800" dirty="0" smtClean="0"/>
              <a:t> _______ </a:t>
            </a:r>
            <a:r>
              <a:rPr lang="en-US" dirty="0" smtClean="0"/>
              <a:t>(your plural) </a:t>
            </a:r>
            <a:r>
              <a:rPr lang="en-US" sz="8800" dirty="0" err="1" smtClean="0"/>
              <a:t>schwer</a:t>
            </a:r>
            <a:r>
              <a:rPr lang="en-US" sz="8800" dirty="0" smtClean="0"/>
              <a:t>___ </a:t>
            </a:r>
            <a:r>
              <a:rPr lang="en-US" sz="8800" dirty="0" err="1" smtClean="0"/>
              <a:t>Hausaufgabe</a:t>
            </a:r>
            <a:r>
              <a:rPr lang="en-US" sz="8800" dirty="0" smtClean="0"/>
              <a:t> </a:t>
            </a:r>
            <a:r>
              <a:rPr lang="en-US" sz="8800" dirty="0" smtClean="0"/>
              <a:t>(f) </a:t>
            </a:r>
            <a:r>
              <a:rPr lang="en-US" sz="8800" dirty="0" err="1" smtClean="0"/>
              <a:t>nicht</a:t>
            </a:r>
            <a:r>
              <a:rPr lang="en-US" sz="8800" dirty="0" smtClean="0"/>
              <a:t>?</a:t>
            </a:r>
            <a:endParaRPr lang="en-US" sz="8800" dirty="0"/>
          </a:p>
        </p:txBody>
      </p:sp>
      <p:sp>
        <p:nvSpPr>
          <p:cNvPr id="4" name="TextBox 3"/>
          <p:cNvSpPr txBox="1"/>
          <p:nvPr/>
        </p:nvSpPr>
        <p:spPr>
          <a:xfrm>
            <a:off x="1974273" y="1295400"/>
            <a:ext cx="3733800" cy="1323439"/>
          </a:xfrm>
          <a:prstGeom prst="rect">
            <a:avLst/>
          </a:prstGeom>
          <a:noFill/>
        </p:spPr>
        <p:txBody>
          <a:bodyPr wrap="square" rtlCol="0">
            <a:spAutoFit/>
          </a:bodyPr>
          <a:lstStyle/>
          <a:p>
            <a:r>
              <a:rPr lang="en-US" sz="8000" dirty="0" err="1" smtClean="0">
                <a:solidFill>
                  <a:srgbClr val="FF0000"/>
                </a:solidFill>
              </a:rPr>
              <a:t>eure</a:t>
            </a:r>
            <a:endParaRPr lang="en-US" sz="8000" dirty="0">
              <a:solidFill>
                <a:srgbClr val="FF0000"/>
              </a:solidFill>
            </a:endParaRPr>
          </a:p>
        </p:txBody>
      </p:sp>
      <p:sp>
        <p:nvSpPr>
          <p:cNvPr id="5" name="TextBox 4"/>
          <p:cNvSpPr txBox="1"/>
          <p:nvPr/>
        </p:nvSpPr>
        <p:spPr>
          <a:xfrm>
            <a:off x="5375564" y="2771569"/>
            <a:ext cx="3733800" cy="1323439"/>
          </a:xfrm>
          <a:prstGeom prst="rect">
            <a:avLst/>
          </a:prstGeom>
          <a:noFill/>
        </p:spPr>
        <p:txBody>
          <a:bodyPr wrap="square" rtlCol="0">
            <a:spAutoFit/>
          </a:bodyPr>
          <a:lstStyle/>
          <a:p>
            <a:r>
              <a:rPr lang="en-US" sz="8000" dirty="0" smtClean="0">
                <a:solidFill>
                  <a:srgbClr val="FF0000"/>
                </a:solidFill>
              </a:rPr>
              <a:t>e</a:t>
            </a:r>
            <a:endParaRPr lang="en-US" sz="8000" dirty="0">
              <a:solidFill>
                <a:srgbClr val="FF0000"/>
              </a:solidFill>
            </a:endParaRPr>
          </a:p>
        </p:txBody>
      </p:sp>
    </p:spTree>
    <p:extLst>
      <p:ext uri="{BB962C8B-B14F-4D97-AF65-F5344CB8AC3E}">
        <p14:creationId xmlns:p14="http://schemas.microsoft.com/office/powerpoint/2010/main" val="1106371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295400"/>
            <a:ext cx="9448800" cy="4191000"/>
          </a:xfrm>
        </p:spPr>
        <p:txBody>
          <a:bodyPr>
            <a:noAutofit/>
          </a:bodyPr>
          <a:lstStyle/>
          <a:p>
            <a:r>
              <a:rPr lang="en-US" sz="8800" dirty="0" smtClean="0"/>
              <a:t>D___ </a:t>
            </a:r>
            <a:r>
              <a:rPr lang="en-US" sz="8800" dirty="0" err="1" smtClean="0"/>
              <a:t>klein</a:t>
            </a:r>
            <a:r>
              <a:rPr lang="en-US" sz="8800" dirty="0" smtClean="0"/>
              <a:t>___ </a:t>
            </a:r>
            <a:r>
              <a:rPr lang="en-US" sz="8800" dirty="0" err="1" smtClean="0"/>
              <a:t>Mädchen</a:t>
            </a:r>
            <a:r>
              <a:rPr lang="en-US" sz="8800" dirty="0" smtClean="0"/>
              <a:t> </a:t>
            </a:r>
            <a:r>
              <a:rPr lang="en-US" sz="8800" dirty="0" err="1" smtClean="0"/>
              <a:t>ist</a:t>
            </a:r>
            <a:r>
              <a:rPr lang="en-US" sz="8800" dirty="0" smtClean="0"/>
              <a:t> </a:t>
            </a:r>
            <a:r>
              <a:rPr lang="en-US" sz="8800" dirty="0" err="1" smtClean="0"/>
              <a:t>meine</a:t>
            </a:r>
            <a:r>
              <a:rPr lang="en-US" sz="8800" dirty="0" smtClean="0"/>
              <a:t> </a:t>
            </a:r>
            <a:r>
              <a:rPr lang="en-US" sz="8800" dirty="0" err="1" smtClean="0"/>
              <a:t>Kusine</a:t>
            </a:r>
            <a:r>
              <a:rPr lang="en-US" sz="8800" dirty="0" smtClean="0"/>
              <a:t>.</a:t>
            </a:r>
            <a:endParaRPr lang="en-US" sz="8800" dirty="0"/>
          </a:p>
        </p:txBody>
      </p:sp>
      <p:sp>
        <p:nvSpPr>
          <p:cNvPr id="4" name="TextBox 3"/>
          <p:cNvSpPr txBox="1"/>
          <p:nvPr/>
        </p:nvSpPr>
        <p:spPr>
          <a:xfrm>
            <a:off x="2057400" y="1448130"/>
            <a:ext cx="3733800" cy="1323439"/>
          </a:xfrm>
          <a:prstGeom prst="rect">
            <a:avLst/>
          </a:prstGeom>
          <a:noFill/>
        </p:spPr>
        <p:txBody>
          <a:bodyPr wrap="square" rtlCol="0">
            <a:spAutoFit/>
          </a:bodyPr>
          <a:lstStyle/>
          <a:p>
            <a:r>
              <a:rPr lang="en-US" sz="8000" dirty="0" smtClean="0">
                <a:solidFill>
                  <a:srgbClr val="FF0000"/>
                </a:solidFill>
              </a:rPr>
              <a:t>as</a:t>
            </a:r>
            <a:endParaRPr lang="en-US" sz="8000" dirty="0">
              <a:solidFill>
                <a:srgbClr val="FF0000"/>
              </a:solidFill>
            </a:endParaRPr>
          </a:p>
        </p:txBody>
      </p:sp>
      <p:sp>
        <p:nvSpPr>
          <p:cNvPr id="5" name="TextBox 4"/>
          <p:cNvSpPr txBox="1"/>
          <p:nvPr/>
        </p:nvSpPr>
        <p:spPr>
          <a:xfrm>
            <a:off x="6096000" y="1448129"/>
            <a:ext cx="3733800" cy="1323439"/>
          </a:xfrm>
          <a:prstGeom prst="rect">
            <a:avLst/>
          </a:prstGeom>
          <a:noFill/>
        </p:spPr>
        <p:txBody>
          <a:bodyPr wrap="square" rtlCol="0">
            <a:spAutoFit/>
          </a:bodyPr>
          <a:lstStyle/>
          <a:p>
            <a:r>
              <a:rPr lang="en-US" sz="8000" dirty="0" smtClean="0">
                <a:solidFill>
                  <a:srgbClr val="FF0000"/>
                </a:solidFill>
              </a:rPr>
              <a:t>e</a:t>
            </a:r>
            <a:endParaRPr lang="en-US" sz="8000" dirty="0">
              <a:solidFill>
                <a:srgbClr val="FF0000"/>
              </a:solidFill>
            </a:endParaRPr>
          </a:p>
        </p:txBody>
      </p:sp>
    </p:spTree>
    <p:extLst>
      <p:ext uri="{BB962C8B-B14F-4D97-AF65-F5344CB8AC3E}">
        <p14:creationId xmlns:p14="http://schemas.microsoft.com/office/powerpoint/2010/main" val="447274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133600"/>
            <a:ext cx="8229600" cy="2590800"/>
          </a:xfrm>
        </p:spPr>
        <p:txBody>
          <a:bodyPr>
            <a:noAutofit/>
          </a:bodyPr>
          <a:lstStyle/>
          <a:p>
            <a:r>
              <a:rPr lang="en-US" sz="8800" dirty="0" smtClean="0"/>
              <a:t>_______ (my) </a:t>
            </a:r>
            <a:r>
              <a:rPr lang="en-US" sz="8800" dirty="0" err="1" smtClean="0"/>
              <a:t>nett</a:t>
            </a:r>
            <a:r>
              <a:rPr lang="en-US" sz="8800" dirty="0" smtClean="0"/>
              <a:t>__ </a:t>
            </a:r>
            <a:r>
              <a:rPr lang="en-US" sz="8800" dirty="0" err="1" smtClean="0"/>
              <a:t>Vater</a:t>
            </a:r>
            <a:r>
              <a:rPr lang="en-US" sz="8800" dirty="0" smtClean="0"/>
              <a:t> </a:t>
            </a:r>
            <a:r>
              <a:rPr lang="en-US" sz="8800" dirty="0" smtClean="0"/>
              <a:t>hat </a:t>
            </a:r>
            <a:r>
              <a:rPr lang="en-US" sz="8800" dirty="0" err="1" smtClean="0"/>
              <a:t>braune</a:t>
            </a:r>
            <a:r>
              <a:rPr lang="en-US" sz="8800" dirty="0" smtClean="0"/>
              <a:t> </a:t>
            </a:r>
            <a:r>
              <a:rPr lang="en-US" sz="8800" dirty="0" err="1" smtClean="0"/>
              <a:t>Haare</a:t>
            </a:r>
            <a:r>
              <a:rPr lang="en-US" sz="8800" dirty="0" smtClean="0"/>
              <a:t>.</a:t>
            </a:r>
            <a:endParaRPr lang="en-US" sz="8800" dirty="0"/>
          </a:p>
        </p:txBody>
      </p:sp>
      <p:sp>
        <p:nvSpPr>
          <p:cNvPr id="4" name="TextBox 3"/>
          <p:cNvSpPr txBox="1"/>
          <p:nvPr/>
        </p:nvSpPr>
        <p:spPr>
          <a:xfrm>
            <a:off x="2362200" y="1371600"/>
            <a:ext cx="3733800" cy="1323439"/>
          </a:xfrm>
          <a:prstGeom prst="rect">
            <a:avLst/>
          </a:prstGeom>
          <a:noFill/>
        </p:spPr>
        <p:txBody>
          <a:bodyPr wrap="square" rtlCol="0">
            <a:spAutoFit/>
          </a:bodyPr>
          <a:lstStyle/>
          <a:p>
            <a:r>
              <a:rPr lang="en-US" sz="8000" dirty="0" err="1" smtClean="0">
                <a:solidFill>
                  <a:srgbClr val="FF0000"/>
                </a:solidFill>
              </a:rPr>
              <a:t>MeinX</a:t>
            </a:r>
            <a:endParaRPr lang="en-US" sz="8000" dirty="0">
              <a:solidFill>
                <a:srgbClr val="FF0000"/>
              </a:solidFill>
            </a:endParaRPr>
          </a:p>
        </p:txBody>
      </p:sp>
      <p:sp>
        <p:nvSpPr>
          <p:cNvPr id="6" name="TextBox 5"/>
          <p:cNvSpPr txBox="1"/>
          <p:nvPr/>
        </p:nvSpPr>
        <p:spPr>
          <a:xfrm>
            <a:off x="2895600" y="2771239"/>
            <a:ext cx="3733800" cy="1323439"/>
          </a:xfrm>
          <a:prstGeom prst="rect">
            <a:avLst/>
          </a:prstGeom>
          <a:noFill/>
        </p:spPr>
        <p:txBody>
          <a:bodyPr wrap="square" rtlCol="0">
            <a:spAutoFit/>
          </a:bodyPr>
          <a:lstStyle/>
          <a:p>
            <a:r>
              <a:rPr lang="en-US" sz="8000" dirty="0" err="1" smtClean="0">
                <a:solidFill>
                  <a:srgbClr val="FF0000"/>
                </a:solidFill>
              </a:rPr>
              <a:t>er</a:t>
            </a:r>
            <a:endParaRPr lang="en-US" sz="8000" dirty="0">
              <a:solidFill>
                <a:srgbClr val="FF0000"/>
              </a:solidFill>
            </a:endParaRPr>
          </a:p>
        </p:txBody>
      </p:sp>
    </p:spTree>
    <p:extLst>
      <p:ext uri="{BB962C8B-B14F-4D97-AF65-F5344CB8AC3E}">
        <p14:creationId xmlns:p14="http://schemas.microsoft.com/office/powerpoint/2010/main" val="4148204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133600"/>
            <a:ext cx="8229600" cy="2590800"/>
          </a:xfrm>
        </p:spPr>
        <p:txBody>
          <a:bodyPr>
            <a:noAutofit/>
          </a:bodyPr>
          <a:lstStyle/>
          <a:p>
            <a:r>
              <a:rPr lang="en-US" sz="8800" dirty="0" smtClean="0"/>
              <a:t>D__ </a:t>
            </a:r>
            <a:r>
              <a:rPr lang="en-US" sz="8800" dirty="0" err="1" smtClean="0"/>
              <a:t>Mädchen</a:t>
            </a:r>
            <a:r>
              <a:rPr lang="en-US" sz="8800" dirty="0" smtClean="0"/>
              <a:t> </a:t>
            </a:r>
            <a:r>
              <a:rPr lang="en-US" sz="8800" dirty="0" err="1" smtClean="0"/>
              <a:t>ist</a:t>
            </a:r>
            <a:r>
              <a:rPr lang="en-US" sz="8800" dirty="0" smtClean="0"/>
              <a:t> </a:t>
            </a:r>
            <a:r>
              <a:rPr lang="en-US" sz="8800" dirty="0" err="1" smtClean="0"/>
              <a:t>sehr</a:t>
            </a:r>
            <a:r>
              <a:rPr lang="en-US" sz="8800" dirty="0" smtClean="0"/>
              <a:t> </a:t>
            </a:r>
            <a:r>
              <a:rPr lang="en-US" sz="8800" dirty="0" err="1" smtClean="0"/>
              <a:t>nett</a:t>
            </a:r>
            <a:r>
              <a:rPr lang="en-US" sz="8800" dirty="0" smtClean="0"/>
              <a:t>__.</a:t>
            </a:r>
            <a:endParaRPr lang="en-US" sz="8800" dirty="0"/>
          </a:p>
        </p:txBody>
      </p:sp>
      <p:sp>
        <p:nvSpPr>
          <p:cNvPr id="4" name="TextBox 3"/>
          <p:cNvSpPr txBox="1"/>
          <p:nvPr/>
        </p:nvSpPr>
        <p:spPr>
          <a:xfrm>
            <a:off x="1524000" y="2109519"/>
            <a:ext cx="3733800" cy="1323439"/>
          </a:xfrm>
          <a:prstGeom prst="rect">
            <a:avLst/>
          </a:prstGeom>
          <a:noFill/>
        </p:spPr>
        <p:txBody>
          <a:bodyPr wrap="square" rtlCol="0">
            <a:spAutoFit/>
          </a:bodyPr>
          <a:lstStyle/>
          <a:p>
            <a:r>
              <a:rPr lang="en-US" sz="8000" dirty="0" smtClean="0">
                <a:solidFill>
                  <a:srgbClr val="FF0000"/>
                </a:solidFill>
              </a:rPr>
              <a:t>as</a:t>
            </a:r>
            <a:endParaRPr lang="en-US" sz="8000" dirty="0">
              <a:solidFill>
                <a:srgbClr val="FF0000"/>
              </a:solidFill>
            </a:endParaRPr>
          </a:p>
        </p:txBody>
      </p:sp>
    </p:spTree>
    <p:extLst>
      <p:ext uri="{BB962C8B-B14F-4D97-AF65-F5344CB8AC3E}">
        <p14:creationId xmlns:p14="http://schemas.microsoft.com/office/powerpoint/2010/main" val="3702330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14039"/>
            <a:ext cx="8229600" cy="2590800"/>
          </a:xfrm>
        </p:spPr>
        <p:txBody>
          <a:bodyPr>
            <a:noAutofit/>
          </a:bodyPr>
          <a:lstStyle/>
          <a:p>
            <a:r>
              <a:rPr lang="en-US" sz="8800" dirty="0" err="1" smtClean="0"/>
              <a:t>Sie</a:t>
            </a:r>
            <a:r>
              <a:rPr lang="en-US" sz="8800" dirty="0" smtClean="0"/>
              <a:t> </a:t>
            </a:r>
            <a:r>
              <a:rPr lang="en-US" sz="8800" dirty="0" err="1" smtClean="0"/>
              <a:t>ist</a:t>
            </a:r>
            <a:r>
              <a:rPr lang="en-US" sz="8800" dirty="0" smtClean="0"/>
              <a:t> _______ (my) </a:t>
            </a:r>
            <a:r>
              <a:rPr lang="en-US" sz="8800" dirty="0" err="1" smtClean="0"/>
              <a:t>interessant</a:t>
            </a:r>
            <a:r>
              <a:rPr lang="en-US" sz="8800" dirty="0" smtClean="0"/>
              <a:t>___ </a:t>
            </a:r>
            <a:r>
              <a:rPr lang="en-US" sz="8800" dirty="0" err="1" smtClean="0"/>
              <a:t>Tante</a:t>
            </a:r>
            <a:r>
              <a:rPr lang="en-US" sz="8800" dirty="0" smtClean="0"/>
              <a:t>.</a:t>
            </a:r>
            <a:endParaRPr lang="en-US" sz="8800" dirty="0"/>
          </a:p>
        </p:txBody>
      </p:sp>
      <p:sp>
        <p:nvSpPr>
          <p:cNvPr id="4" name="TextBox 3"/>
          <p:cNvSpPr txBox="1"/>
          <p:nvPr/>
        </p:nvSpPr>
        <p:spPr>
          <a:xfrm>
            <a:off x="4114800" y="990600"/>
            <a:ext cx="3733800" cy="1323439"/>
          </a:xfrm>
          <a:prstGeom prst="rect">
            <a:avLst/>
          </a:prstGeom>
          <a:noFill/>
        </p:spPr>
        <p:txBody>
          <a:bodyPr wrap="square" rtlCol="0">
            <a:spAutoFit/>
          </a:bodyPr>
          <a:lstStyle/>
          <a:p>
            <a:r>
              <a:rPr lang="en-US" sz="8000" dirty="0" err="1" smtClean="0">
                <a:solidFill>
                  <a:srgbClr val="FF0000"/>
                </a:solidFill>
              </a:rPr>
              <a:t>meine</a:t>
            </a:r>
            <a:endParaRPr lang="en-US" sz="8000" dirty="0">
              <a:solidFill>
                <a:srgbClr val="FF0000"/>
              </a:solidFill>
            </a:endParaRPr>
          </a:p>
        </p:txBody>
      </p:sp>
      <p:sp>
        <p:nvSpPr>
          <p:cNvPr id="5" name="TextBox 4"/>
          <p:cNvSpPr txBox="1"/>
          <p:nvPr/>
        </p:nvSpPr>
        <p:spPr>
          <a:xfrm>
            <a:off x="6279572" y="3657600"/>
            <a:ext cx="3733800" cy="1323439"/>
          </a:xfrm>
          <a:prstGeom prst="rect">
            <a:avLst/>
          </a:prstGeom>
          <a:noFill/>
        </p:spPr>
        <p:txBody>
          <a:bodyPr wrap="square" rtlCol="0">
            <a:spAutoFit/>
          </a:bodyPr>
          <a:lstStyle/>
          <a:p>
            <a:r>
              <a:rPr lang="en-US" sz="8000" dirty="0" smtClean="0">
                <a:solidFill>
                  <a:srgbClr val="FF0000"/>
                </a:solidFill>
              </a:rPr>
              <a:t>e</a:t>
            </a:r>
            <a:endParaRPr lang="en-US" sz="8000" dirty="0">
              <a:solidFill>
                <a:srgbClr val="FF0000"/>
              </a:solidFill>
            </a:endParaRPr>
          </a:p>
        </p:txBody>
      </p:sp>
    </p:spTree>
    <p:extLst>
      <p:ext uri="{BB962C8B-B14F-4D97-AF65-F5344CB8AC3E}">
        <p14:creationId xmlns:p14="http://schemas.microsoft.com/office/powerpoint/2010/main" val="2546158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447800"/>
            <a:ext cx="8686800" cy="3810000"/>
          </a:xfrm>
        </p:spPr>
        <p:txBody>
          <a:bodyPr>
            <a:noAutofit/>
          </a:bodyPr>
          <a:lstStyle/>
          <a:p>
            <a:r>
              <a:rPr lang="en-US" sz="8800" dirty="0" smtClean="0"/>
              <a:t>Wo </a:t>
            </a:r>
            <a:r>
              <a:rPr lang="en-US" sz="8800" dirty="0" err="1" smtClean="0"/>
              <a:t>wohnen</a:t>
            </a:r>
            <a:r>
              <a:rPr lang="en-US" sz="8800" dirty="0" smtClean="0"/>
              <a:t> _____ (your pl</a:t>
            </a:r>
            <a:r>
              <a:rPr lang="en-US" sz="8800" dirty="0" smtClean="0"/>
              <a:t>.) alt___ </a:t>
            </a:r>
            <a:r>
              <a:rPr lang="en-US" sz="8800" dirty="0" err="1" smtClean="0"/>
              <a:t>Großeltern</a:t>
            </a:r>
            <a:r>
              <a:rPr lang="en-US" sz="8800" dirty="0" smtClean="0"/>
              <a:t>?</a:t>
            </a:r>
            <a:endParaRPr lang="en-US" sz="8800" dirty="0"/>
          </a:p>
        </p:txBody>
      </p:sp>
      <p:sp>
        <p:nvSpPr>
          <p:cNvPr id="4" name="TextBox 3"/>
          <p:cNvSpPr txBox="1"/>
          <p:nvPr/>
        </p:nvSpPr>
        <p:spPr>
          <a:xfrm>
            <a:off x="1447800" y="1905000"/>
            <a:ext cx="3733800" cy="1323439"/>
          </a:xfrm>
          <a:prstGeom prst="rect">
            <a:avLst/>
          </a:prstGeom>
          <a:noFill/>
        </p:spPr>
        <p:txBody>
          <a:bodyPr wrap="square" rtlCol="0">
            <a:spAutoFit/>
          </a:bodyPr>
          <a:lstStyle/>
          <a:p>
            <a:r>
              <a:rPr lang="en-US" sz="8000" dirty="0" err="1" smtClean="0">
                <a:solidFill>
                  <a:srgbClr val="FF0000"/>
                </a:solidFill>
              </a:rPr>
              <a:t>eure</a:t>
            </a:r>
            <a:endParaRPr lang="en-US" sz="8000" dirty="0">
              <a:solidFill>
                <a:srgbClr val="FF0000"/>
              </a:solidFill>
            </a:endParaRPr>
          </a:p>
        </p:txBody>
      </p:sp>
      <p:sp>
        <p:nvSpPr>
          <p:cNvPr id="5" name="TextBox 4"/>
          <p:cNvSpPr txBox="1"/>
          <p:nvPr/>
        </p:nvSpPr>
        <p:spPr>
          <a:xfrm>
            <a:off x="4419600" y="3400961"/>
            <a:ext cx="3733800" cy="1323439"/>
          </a:xfrm>
          <a:prstGeom prst="rect">
            <a:avLst/>
          </a:prstGeom>
          <a:noFill/>
        </p:spPr>
        <p:txBody>
          <a:bodyPr wrap="square" rtlCol="0">
            <a:spAutoFit/>
          </a:bodyPr>
          <a:lstStyle/>
          <a:p>
            <a:r>
              <a:rPr lang="en-US" sz="8000" dirty="0" err="1" smtClean="0">
                <a:solidFill>
                  <a:srgbClr val="FF0000"/>
                </a:solidFill>
              </a:rPr>
              <a:t>en</a:t>
            </a:r>
            <a:endParaRPr lang="en-US" sz="8000" dirty="0">
              <a:solidFill>
                <a:srgbClr val="FF0000"/>
              </a:solidFill>
            </a:endParaRPr>
          </a:p>
        </p:txBody>
      </p:sp>
    </p:spTree>
    <p:extLst>
      <p:ext uri="{BB962C8B-B14F-4D97-AF65-F5344CB8AC3E}">
        <p14:creationId xmlns:p14="http://schemas.microsoft.com/office/powerpoint/2010/main" val="266338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523</Words>
  <Application>Microsoft Office PowerPoint</Application>
  <PresentationFormat>On-screen Show (4:3)</PresentationFormat>
  <Paragraphs>135</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Preceded Adjective Endings Practice</vt:lpstr>
      <vt:lpstr>We will do some of these in class.  If you find you need additional practice, play the slideshow on your own and quiz yourself as you go.  You will have access to a blank chart for your quiz.</vt:lpstr>
      <vt:lpstr>Get out your chart if you need it.  Make sure you still know how to fill it in.</vt:lpstr>
      <vt:lpstr>Warum macht ihr _______ (your plural) schwer___ Hausaufgabe (f) nicht?</vt:lpstr>
      <vt:lpstr>D___ klein___ Mädchen ist meine Kusine.</vt:lpstr>
      <vt:lpstr>_______ (my) nett__ Vater hat braune Haare.</vt:lpstr>
      <vt:lpstr>D__ Mädchen ist sehr nett__.</vt:lpstr>
      <vt:lpstr>Sie ist _______ (my) interessant___ Tante.</vt:lpstr>
      <vt:lpstr>Wo wohnen _____ (your pl.) alt___ Großeltern?</vt:lpstr>
      <vt:lpstr>Er ist _______ (your) jung___ Cousin.</vt:lpstr>
      <vt:lpstr>D___ lang___ Hausaufgabe (f.) war nicht so schwer.</vt:lpstr>
      <vt:lpstr>Wir laden _______ (our) freundlich___ Onkel ein.</vt:lpstr>
      <vt:lpstr>D___ Kaffee ist schwarz___ und sehr heiβ___.</vt:lpstr>
      <vt:lpstr>Sie muss _______ (her) teur__ Rechnung (f) zahlen.</vt:lpstr>
      <vt:lpstr>D___ schwarzhaarig___ Mann ist mein Onkel.</vt:lpstr>
      <vt:lpstr>Ist das _______ (your formal) klein___ Radiergummi (n)?</vt:lpstr>
      <vt:lpstr>Er isst _______ (your plural) lecker___ Hamburger gern.</vt:lpstr>
      <vt:lpstr>D___ nett___ Schwägerin hilft mir mir Hausaufgaben.</vt:lpstr>
      <vt:lpstr>Hier sind ____ (my) toll___ Schwester Heike und Kirsten.</vt:lpstr>
      <vt:lpstr>Wo hast du _______ (your) blau___ Kuli   getan (have placed)?</vt:lpstr>
      <vt:lpstr>D___ Hamburger ist sehr lecker___ und ist für</vt:lpstr>
      <vt:lpstr>Sie ist _______ (his) groβ___ Schwester.</vt:lpstr>
      <vt:lpstr>Ist das ______ (your) rothaarig___ Tante?</vt:lpstr>
      <vt:lpstr>D___ klein___ Baby ist ihr Enkelkind?</vt:lpstr>
      <vt:lpstr>Ralf ist _______ (her) gemein___ Cousin.</vt:lpstr>
      <vt:lpstr>Ich rufe _______ (your pl.) traurig___ Onkel an.</vt:lpstr>
      <vt:lpstr>D___ klein___ Bruder spielt gern Tennis.</vt:lpstr>
      <vt:lpstr>Das ist _____ (her) schön___ Mann Thorsten.</vt:lpstr>
      <vt:lpstr>D___ blau___ Kuli ist auf dem Tisch.</vt:lpstr>
      <vt:lpstr> _______ (his) dick__  Wörterbuch ist sehr hilfsreich.</vt:lpstr>
      <vt:lpstr>Er wirft _______ (his) braun___ Football.</vt:lpstr>
      <vt:lpstr>_______ (its) häβlich___  Mutter ist ein Monster.</vt:lpstr>
      <vt:lpstr>Er trinkt d___ schwarz___ Kaffee jeden Tag.</vt:lpstr>
      <vt:lpstr>Ich kenne Thorsten und _____ (his) geschieden___ Vater. </vt:lpstr>
      <vt:lpstr>D__ älter__ Schwester kocht gern.</vt:lpstr>
      <vt:lpstr>Ist er nicht _____ (your fml) alt___ Bruder?</vt:lpstr>
      <vt:lpstr>____ (his) getrennt___ Frau ist Professorin an der Uni.</vt:lpstr>
    </vt:vector>
  </TitlesOfParts>
  <Company>North Allegheny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Duschek, Kimberly</dc:creator>
  <cp:lastModifiedBy>Duschek, Kimberly</cp:lastModifiedBy>
  <cp:revision>8</cp:revision>
  <dcterms:created xsi:type="dcterms:W3CDTF">2015-10-15T10:28:13Z</dcterms:created>
  <dcterms:modified xsi:type="dcterms:W3CDTF">2015-10-15T11:26:15Z</dcterms:modified>
</cp:coreProperties>
</file>